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4" r:id="rId1"/>
    <p:sldMasterId id="2147484015" r:id="rId2"/>
    <p:sldMasterId id="2147484003" r:id="rId3"/>
  </p:sldMasterIdLst>
  <p:notesMasterIdLst>
    <p:notesMasterId r:id="rId48"/>
  </p:notesMasterIdLst>
  <p:handoutMasterIdLst>
    <p:handoutMasterId r:id="rId49"/>
  </p:handoutMasterIdLst>
  <p:sldIdLst>
    <p:sldId id="376" r:id="rId4"/>
    <p:sldId id="415" r:id="rId5"/>
    <p:sldId id="437" r:id="rId6"/>
    <p:sldId id="378" r:id="rId7"/>
    <p:sldId id="438" r:id="rId8"/>
    <p:sldId id="439" r:id="rId9"/>
    <p:sldId id="440" r:id="rId10"/>
    <p:sldId id="441" r:id="rId11"/>
    <p:sldId id="442" r:id="rId12"/>
    <p:sldId id="443" r:id="rId13"/>
    <p:sldId id="444" r:id="rId14"/>
    <p:sldId id="446" r:id="rId15"/>
    <p:sldId id="445" r:id="rId16"/>
    <p:sldId id="459" r:id="rId17"/>
    <p:sldId id="448" r:id="rId18"/>
    <p:sldId id="452" r:id="rId19"/>
    <p:sldId id="454" r:id="rId20"/>
    <p:sldId id="455" r:id="rId21"/>
    <p:sldId id="460" r:id="rId22"/>
    <p:sldId id="456" r:id="rId23"/>
    <p:sldId id="457" r:id="rId24"/>
    <p:sldId id="483" r:id="rId25"/>
    <p:sldId id="484" r:id="rId26"/>
    <p:sldId id="458" r:id="rId27"/>
    <p:sldId id="461" r:id="rId28"/>
    <p:sldId id="462" r:id="rId29"/>
    <p:sldId id="463" r:id="rId30"/>
    <p:sldId id="464" r:id="rId31"/>
    <p:sldId id="465" r:id="rId32"/>
    <p:sldId id="466" r:id="rId33"/>
    <p:sldId id="467" r:id="rId34"/>
    <p:sldId id="469" r:id="rId35"/>
    <p:sldId id="470" r:id="rId36"/>
    <p:sldId id="471" r:id="rId37"/>
    <p:sldId id="472" r:id="rId38"/>
    <p:sldId id="473" r:id="rId39"/>
    <p:sldId id="474" r:id="rId40"/>
    <p:sldId id="475" r:id="rId41"/>
    <p:sldId id="478" r:id="rId42"/>
    <p:sldId id="477" r:id="rId43"/>
    <p:sldId id="479" r:id="rId44"/>
    <p:sldId id="481" r:id="rId45"/>
    <p:sldId id="480" r:id="rId46"/>
    <p:sldId id="482" r:id="rId47"/>
  </p:sldIdLst>
  <p:sldSz cx="9144000" cy="5143500" type="screen16x9"/>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 lastIdx="1" clrIdx="4"/>
  <p:cmAuthor id="1" name="Unknown User1" initials="Unknown User1" lastIdx="1" clrIdx="6"/>
  <p:cmAuthor id="8" name="Unknown User2" initials="Unknown User2" lastIdx="1" clrIdx="5"/>
  <p:cmAuthor id="2" name="Unknown User3" initials="Unknown User3" lastIdx="14" clrIdx="0"/>
  <p:cmAuthor id="9" name="Dicicco, Michael A. (GSFC-279.0)[TRAX INTERNATIONAL CORP]" initials="DMA(IC" lastIdx="1" clrIdx="8">
    <p:extLst>
      <p:ext uri="{19B8F6BF-5375-455C-9EA6-DF929625EA0E}">
        <p15:presenceInfo xmlns:p15="http://schemas.microsoft.com/office/powerpoint/2012/main" userId="S-1-5-21-330711430-3775241029-4075259233-607244" providerId="AD"/>
      </p:ext>
    </p:extLst>
  </p:cmAuthor>
  <p:cmAuthor id="3" name="Unknown User4" initials="Unknown User4" lastIdx="1" clrIdx="7"/>
  <p:cmAuthor id="4" name="Unknown User5" initials="Unknown User5" lastIdx="1" clrIdx="1"/>
  <p:cmAuthor id="5" name="Unknown User6" initials="Unknown User6" lastIdx="1" clrIdx="2"/>
  <p:cmAuthor id="6" name="Unknown User7" initials="Unknown User7"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532"/>
    <a:srgbClr val="006C7F"/>
    <a:srgbClr val="009B9F"/>
    <a:srgbClr val="006172"/>
    <a:srgbClr val="BB0A08"/>
    <a:srgbClr val="E0A42B"/>
    <a:srgbClr val="007E95"/>
    <a:srgbClr val="00A1A6"/>
    <a:srgbClr val="00A1B4"/>
    <a:srgbClr val="8B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12794-C06D-DF43-BEAA-1AF78CF5DFA5}" v="1" dt="2026-01-26T17:32:49.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p:restoredTop sz="96327"/>
  </p:normalViewPr>
  <p:slideViewPr>
    <p:cSldViewPr snapToGrid="0">
      <p:cViewPr varScale="1">
        <p:scale>
          <a:sx n="164" d="100"/>
          <a:sy n="164" d="100"/>
        </p:scale>
        <p:origin x="888" y="176"/>
      </p:cViewPr>
      <p:guideLst/>
    </p:cSldViewPr>
  </p:slideViewPr>
  <p:notesTextViewPr>
    <p:cViewPr>
      <p:scale>
        <a:sx n="1" d="1"/>
        <a:sy n="1" d="1"/>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1575DC-8472-8D40-B8ED-FD543FBD9CEF}"/>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26E852C2-0087-B948-9CA3-41351930B9B7}"/>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pitchFamily="-110" charset="-128"/>
                <a:cs typeface="+mn-cs"/>
              </a:defRPr>
            </a:lvl1pPr>
          </a:lstStyle>
          <a:p>
            <a:pPr>
              <a:defRPr/>
            </a:pPr>
            <a:fld id="{17246967-728E-4146-B2FF-C63724BCB98E}" type="datetimeFigureOut">
              <a:rPr lang="en-US"/>
              <a:pPr>
                <a:defRPr/>
              </a:pPr>
              <a:t>1/26/26</a:t>
            </a:fld>
            <a:endParaRPr lang="en-US" dirty="0"/>
          </a:p>
        </p:txBody>
      </p:sp>
      <p:sp>
        <p:nvSpPr>
          <p:cNvPr id="4" name="Footer Placeholder 3">
            <a:extLst>
              <a:ext uri="{FF2B5EF4-FFF2-40B4-BE49-F238E27FC236}">
                <a16:creationId xmlns:a16="http://schemas.microsoft.com/office/drawing/2014/main" id="{3B752906-D766-E645-9CB9-233BA730E202}"/>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B323C9AA-B512-4047-8A38-EA1657A4CF00}"/>
              </a:ext>
            </a:extLst>
          </p:cNvPr>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eaLnBrk="1" hangingPunct="1">
              <a:defRPr sz="1200">
                <a:latin typeface="Arial" charset="0"/>
                <a:ea typeface="ＭＳ Ｐゴシック" pitchFamily="-110" charset="-128"/>
                <a:cs typeface="+mn-cs"/>
              </a:defRPr>
            </a:lvl1pPr>
          </a:lstStyle>
          <a:p>
            <a:pPr>
              <a:defRPr/>
            </a:pPr>
            <a:fld id="{320CC3D8-57C4-D34A-B011-03FF12EEBC23}"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C36FFE-65E5-F145-ABB4-6B4312DEA08B}"/>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797C514D-2876-1A44-8D92-0AB07A72CF7E}"/>
              </a:ext>
            </a:extLst>
          </p:cNvPr>
          <p:cNvSpPr>
            <a:spLocks noGrp="1"/>
          </p:cNvSpPr>
          <p:nvPr>
            <p:ph type="dt"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pitchFamily="-110" charset="-128"/>
                <a:cs typeface="+mn-cs"/>
              </a:defRPr>
            </a:lvl1pPr>
          </a:lstStyle>
          <a:p>
            <a:pPr>
              <a:defRPr/>
            </a:pPr>
            <a:fld id="{EBCF63FD-FB91-384E-B5E8-25968CDEE1D4}" type="datetimeFigureOut">
              <a:rPr lang="en-US"/>
              <a:pPr>
                <a:defRPr/>
              </a:pPr>
              <a:t>1/26/26</a:t>
            </a:fld>
            <a:endParaRPr lang="en-US" dirty="0"/>
          </a:p>
        </p:txBody>
      </p:sp>
      <p:sp>
        <p:nvSpPr>
          <p:cNvPr id="4" name="Slide Image Placeholder 3">
            <a:extLst>
              <a:ext uri="{FF2B5EF4-FFF2-40B4-BE49-F238E27FC236}">
                <a16:creationId xmlns:a16="http://schemas.microsoft.com/office/drawing/2014/main" id="{79F3AF8E-C436-FB41-969A-0BD0F87A203F}"/>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32B1CFC9-73DE-2646-AB06-5D0D174ED464}"/>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43A30010-1886-DF46-9901-7F3B7576D595}"/>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534DAFBE-16C6-3942-A14F-CC32E884DF19}"/>
              </a:ext>
            </a:extLst>
          </p:cNvPr>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eaLnBrk="1" hangingPunct="1">
              <a:defRPr sz="1200">
                <a:latin typeface="Arial" charset="0"/>
                <a:ea typeface="ＭＳ Ｐゴシック" pitchFamily="-110" charset="-128"/>
                <a:cs typeface="+mn-cs"/>
              </a:defRPr>
            </a:lvl1pPr>
          </a:lstStyle>
          <a:p>
            <a:pPr>
              <a:defRPr/>
            </a:pPr>
            <a:fld id="{2D9C25B0-79D3-DD45-BE22-10A751CD66AB}"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D9C25B0-79D3-DD45-BE22-10A751CD66AB}" type="slidenum">
              <a:rPr lang="en-US" smtClean="0"/>
              <a:pPr>
                <a:defRPr/>
              </a:pPr>
              <a:t>4</a:t>
            </a:fld>
            <a:endParaRPr lang="en-US" dirty="0"/>
          </a:p>
        </p:txBody>
      </p:sp>
    </p:spTree>
    <p:extLst>
      <p:ext uri="{BB962C8B-B14F-4D97-AF65-F5344CB8AC3E}">
        <p14:creationId xmlns:p14="http://schemas.microsoft.com/office/powerpoint/2010/main" val="154966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D9C25B0-79D3-DD45-BE22-10A751CD66AB}" type="slidenum">
              <a:rPr lang="en-US" smtClean="0"/>
              <a:pPr>
                <a:defRPr/>
              </a:pPr>
              <a:t>13</a:t>
            </a:fld>
            <a:endParaRPr lang="en-US" dirty="0"/>
          </a:p>
        </p:txBody>
      </p:sp>
    </p:spTree>
    <p:extLst>
      <p:ext uri="{BB962C8B-B14F-4D97-AF65-F5344CB8AC3E}">
        <p14:creationId xmlns:p14="http://schemas.microsoft.com/office/powerpoint/2010/main" val="383964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D9C25B0-79D3-DD45-BE22-10A751CD66AB}" type="slidenum">
              <a:rPr lang="en-US" smtClean="0"/>
              <a:pPr>
                <a:defRPr/>
              </a:pPr>
              <a:t>18</a:t>
            </a:fld>
            <a:endParaRPr lang="en-US" dirty="0"/>
          </a:p>
        </p:txBody>
      </p:sp>
    </p:spTree>
    <p:extLst>
      <p:ext uri="{BB962C8B-B14F-4D97-AF65-F5344CB8AC3E}">
        <p14:creationId xmlns:p14="http://schemas.microsoft.com/office/powerpoint/2010/main" val="197758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D9C25B0-79D3-DD45-BE22-10A751CD66AB}" type="slidenum">
              <a:rPr lang="en-US" smtClean="0"/>
              <a:pPr>
                <a:defRPr/>
              </a:pPr>
              <a:t>19</a:t>
            </a:fld>
            <a:endParaRPr lang="en-US" dirty="0"/>
          </a:p>
        </p:txBody>
      </p:sp>
    </p:spTree>
    <p:extLst>
      <p:ext uri="{BB962C8B-B14F-4D97-AF65-F5344CB8AC3E}">
        <p14:creationId xmlns:p14="http://schemas.microsoft.com/office/powerpoint/2010/main" val="1873254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D9C25B0-79D3-DD45-BE22-10A751CD66AB}" type="slidenum">
              <a:rPr lang="en-US" smtClean="0"/>
              <a:pPr>
                <a:defRPr/>
              </a:pPr>
              <a:t>43</a:t>
            </a:fld>
            <a:endParaRPr lang="en-US" dirty="0"/>
          </a:p>
        </p:txBody>
      </p:sp>
    </p:spTree>
    <p:extLst>
      <p:ext uri="{BB962C8B-B14F-4D97-AF65-F5344CB8AC3E}">
        <p14:creationId xmlns:p14="http://schemas.microsoft.com/office/powerpoint/2010/main" val="3394271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D9C25B0-79D3-DD45-BE22-10A751CD66AB}" type="slidenum">
              <a:rPr lang="en-US" smtClean="0"/>
              <a:pPr>
                <a:defRPr/>
              </a:pPr>
              <a:t>44</a:t>
            </a:fld>
            <a:endParaRPr lang="en-US" dirty="0"/>
          </a:p>
        </p:txBody>
      </p:sp>
    </p:spTree>
    <p:extLst>
      <p:ext uri="{BB962C8B-B14F-4D97-AF65-F5344CB8AC3E}">
        <p14:creationId xmlns:p14="http://schemas.microsoft.com/office/powerpoint/2010/main" val="1791683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2 Program Title Slide 1">
    <p:bg>
      <p:bgRef idx="1001">
        <a:schemeClr val="bg1"/>
      </p:bgRef>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F1B76CB0-69AE-8241-8C3B-F2F14F009ECB}"/>
              </a:ext>
            </a:extLst>
          </p:cNvPr>
          <p:cNvSpPr>
            <a:spLocks noChangeArrowheads="1"/>
          </p:cNvSpPr>
          <p:nvPr userDrawn="1"/>
        </p:nvSpPr>
        <p:spPr bwMode="auto">
          <a:xfrm>
            <a:off x="360365" y="4628276"/>
            <a:ext cx="885179" cy="215444"/>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800" dirty="0">
                <a:solidFill>
                  <a:schemeClr val="tx1"/>
                </a:solidFill>
                <a:latin typeface="HelveticaNeueLT Std Med"/>
                <a:cs typeface="HelveticaNeueLT Std Med"/>
              </a:rPr>
              <a:t>www.nasa.gov</a:t>
            </a:r>
          </a:p>
        </p:txBody>
      </p:sp>
      <p:sp>
        <p:nvSpPr>
          <p:cNvPr id="9" name="Title 1">
            <a:extLst>
              <a:ext uri="{FF2B5EF4-FFF2-40B4-BE49-F238E27FC236}">
                <a16:creationId xmlns:a16="http://schemas.microsoft.com/office/drawing/2014/main" id="{3C964AF5-CB81-5D48-962B-0A1B08847780}"/>
              </a:ext>
            </a:extLst>
          </p:cNvPr>
          <p:cNvSpPr txBox="1">
            <a:spLocks/>
          </p:cNvSpPr>
          <p:nvPr/>
        </p:nvSpPr>
        <p:spPr>
          <a:xfrm>
            <a:off x="212725" y="2381250"/>
            <a:ext cx="8337550" cy="769938"/>
          </a:xfrm>
          <a:prstGeom prst="rect">
            <a:avLst/>
          </a:prstGeom>
        </p:spPr>
        <p:txBody>
          <a:bodyPr/>
          <a:lstStyle>
            <a:lvl1pPr algn="l" rtl="0" eaLnBrk="1" fontAlgn="base" hangingPunct="1">
              <a:lnSpc>
                <a:spcPct val="110000"/>
              </a:lnSpc>
              <a:spcBef>
                <a:spcPts val="1200"/>
              </a:spcBef>
              <a:spcAft>
                <a:spcPts val="1200"/>
              </a:spcAft>
              <a:defRPr sz="2000" b="1">
                <a:solidFill>
                  <a:schemeClr val="bg1"/>
                </a:solidFill>
                <a:effectLst>
                  <a:outerShdw blurRad="50800" dist="38100" dir="2700000" algn="tl" rotWithShape="0">
                    <a:prstClr val="black">
                      <a:alpha val="70000"/>
                    </a:prstClr>
                  </a:outerShdw>
                </a:effectLst>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a:lstStyle>
          <a:p>
            <a:pPr>
              <a:defRPr/>
            </a:pPr>
            <a:r>
              <a:rPr lang="en-US" kern="0" dirty="0"/>
              <a:t>   </a:t>
            </a:r>
          </a:p>
        </p:txBody>
      </p:sp>
      <p:sp>
        <p:nvSpPr>
          <p:cNvPr id="2" name="Rectangle 1">
            <a:extLst>
              <a:ext uri="{FF2B5EF4-FFF2-40B4-BE49-F238E27FC236}">
                <a16:creationId xmlns:a16="http://schemas.microsoft.com/office/drawing/2014/main" id="{6F594643-79D7-787B-AAE5-418C41EEDE2A}"/>
              </a:ext>
            </a:extLst>
          </p:cNvPr>
          <p:cNvSpPr/>
          <p:nvPr userDrawn="1"/>
        </p:nvSpPr>
        <p:spPr>
          <a:xfrm>
            <a:off x="0" y="8672"/>
            <a:ext cx="9144000" cy="5143500"/>
          </a:xfrm>
          <a:prstGeom prst="rect">
            <a:avLst/>
          </a:prstGeom>
          <a:solidFill>
            <a:schemeClr val="bg1"/>
          </a:solidFill>
        </p:spPr>
        <p:txBody>
          <a:bodyPr wrap="square" rtlCol="0" anchor="ctr">
            <a:spAutoFit/>
          </a:bodyPr>
          <a:lstStyle/>
          <a:p>
            <a:pPr algn="l"/>
            <a:endParaRPr lang="en-US" sz="2800" b="1" dirty="0">
              <a:solidFill>
                <a:srgbClr val="00599B"/>
              </a:solidFill>
            </a:endParaRPr>
          </a:p>
        </p:txBody>
      </p:sp>
      <p:pic>
        <p:nvPicPr>
          <p:cNvPr id="3" name="Picture 2">
            <a:extLst>
              <a:ext uri="{FF2B5EF4-FFF2-40B4-BE49-F238E27FC236}">
                <a16:creationId xmlns:a16="http://schemas.microsoft.com/office/drawing/2014/main" id="{FBECA5AF-AB19-F9B7-F6B9-AEC7440BBDED}"/>
              </a:ext>
            </a:extLst>
          </p:cNvPr>
          <p:cNvPicPr>
            <a:picLocks noChangeAspect="1"/>
          </p:cNvPicPr>
          <p:nvPr userDrawn="1"/>
        </p:nvPicPr>
        <p:blipFill>
          <a:blip r:embed="rId2"/>
          <a:srcRect/>
          <a:stretch/>
        </p:blipFill>
        <p:spPr>
          <a:xfrm>
            <a:off x="0" y="8672"/>
            <a:ext cx="9144000" cy="4572000"/>
          </a:xfrm>
          <a:prstGeom prst="rect">
            <a:avLst/>
          </a:prstGeom>
        </p:spPr>
      </p:pic>
      <p:sp>
        <p:nvSpPr>
          <p:cNvPr id="4" name="Footer Placeholder 4">
            <a:extLst>
              <a:ext uri="{FF2B5EF4-FFF2-40B4-BE49-F238E27FC236}">
                <a16:creationId xmlns:a16="http://schemas.microsoft.com/office/drawing/2014/main" id="{2A933FD4-27DE-87ED-1B15-997FA4113677}"/>
              </a:ext>
            </a:extLst>
          </p:cNvPr>
          <p:cNvSpPr txBox="1">
            <a:spLocks/>
          </p:cNvSpPr>
          <p:nvPr userDrawn="1"/>
        </p:nvSpPr>
        <p:spPr>
          <a:xfrm>
            <a:off x="499186" y="4763369"/>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eaLnBrk="1" hangingPunct="1">
              <a:defRPr/>
            </a:pPr>
            <a:r>
              <a:rPr lang="en-US" b="1" i="1" dirty="0">
                <a:solidFill>
                  <a:schemeClr val="tx1">
                    <a:lumMod val="75000"/>
                  </a:schemeClr>
                </a:solidFill>
              </a:rPr>
              <a:t>Spinoff 2026</a:t>
            </a:r>
          </a:p>
        </p:txBody>
      </p:sp>
      <p:sp>
        <p:nvSpPr>
          <p:cNvPr id="6" name="Footer Placeholder 4">
            <a:extLst>
              <a:ext uri="{FF2B5EF4-FFF2-40B4-BE49-F238E27FC236}">
                <a16:creationId xmlns:a16="http://schemas.microsoft.com/office/drawing/2014/main" id="{333ABD6D-F61F-F1EA-3B99-AA7D8D2F3B01}"/>
              </a:ext>
            </a:extLst>
          </p:cNvPr>
          <p:cNvSpPr txBox="1">
            <a:spLocks/>
          </p:cNvSpPr>
          <p:nvPr userDrawn="1"/>
        </p:nvSpPr>
        <p:spPr>
          <a:xfrm>
            <a:off x="5880735" y="4763369"/>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algn="r" eaLnBrk="1" hangingPunct="1">
              <a:defRPr/>
            </a:pPr>
            <a:r>
              <a:rPr lang="en-US" b="1" dirty="0">
                <a:solidFill>
                  <a:schemeClr val="tx1">
                    <a:lumMod val="75000"/>
                  </a:schemeClr>
                </a:solidFill>
              </a:rPr>
              <a:t>technology.nasa.gov</a:t>
            </a:r>
          </a:p>
        </p:txBody>
      </p:sp>
    </p:spTree>
    <p:extLst>
      <p:ext uri="{BB962C8B-B14F-4D97-AF65-F5344CB8AC3E}">
        <p14:creationId xmlns:p14="http://schemas.microsoft.com/office/powerpoint/2010/main" val="32381808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913-FA3A-2793-E699-3CA5EC77535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988B86-C948-AF1E-1C88-01BBD042005C}"/>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C64469-6946-DF48-F3B0-EC876C6375E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3E1D09-9A8D-491F-162F-A0C9428FBDA6}"/>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6" name="Footer Placeholder 5">
            <a:extLst>
              <a:ext uri="{FF2B5EF4-FFF2-40B4-BE49-F238E27FC236}">
                <a16:creationId xmlns:a16="http://schemas.microsoft.com/office/drawing/2014/main" id="{D9B0E44F-7275-D443-EA8E-DA3ED8F31C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D83CA6-D5B1-40EC-A64A-3454CDB86607}"/>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282000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39E2-797C-CDE0-729F-B648B80975EE}"/>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779F06-B317-5EFC-0834-1A0E491D3B2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A854F19-5031-5167-3D16-A98640C4C9D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CBCEE-B0A6-7EA2-E63A-DA3DF122A76E}"/>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6" name="Footer Placeholder 5">
            <a:extLst>
              <a:ext uri="{FF2B5EF4-FFF2-40B4-BE49-F238E27FC236}">
                <a16:creationId xmlns:a16="http://schemas.microsoft.com/office/drawing/2014/main" id="{E8842EF1-7DD0-3744-7801-FED32A8EDF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AD3F65-1199-9EEE-7C95-B01E8130AD1C}"/>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1764834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18B5-26D4-1241-36D9-98AF7EAB85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A34E79-1AF9-BB17-2A61-49E6D00E8D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3A6B8-9B51-0351-1073-9E0EF8ED521F}"/>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5" name="Footer Placeholder 4">
            <a:extLst>
              <a:ext uri="{FF2B5EF4-FFF2-40B4-BE49-F238E27FC236}">
                <a16:creationId xmlns:a16="http://schemas.microsoft.com/office/drawing/2014/main" id="{DD09EE7C-5ED1-8D55-A0DC-19DE2F1001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AF3264-2499-8416-2535-0252B6FB612C}"/>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4066118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B29DA-60EB-1906-4759-8581FA18879B}"/>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86BE8B-2968-2445-BD3E-7E39C95849F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AFBEA-B367-F54F-7951-1D891B6525F4}"/>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5" name="Footer Placeholder 4">
            <a:extLst>
              <a:ext uri="{FF2B5EF4-FFF2-40B4-BE49-F238E27FC236}">
                <a16:creationId xmlns:a16="http://schemas.microsoft.com/office/drawing/2014/main" id="{C12B8105-DB1F-7E42-A8B2-C9C1502E24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CC9817-8423-FD0F-D418-591BC0888FB0}"/>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311099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7966-597A-CD51-F8CF-2E9115F4D6AC}"/>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BE2A6C-418E-6424-BE31-A36CC12320DF}"/>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3BF9D5-C557-2B10-1FD6-18773BCC2E52}"/>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5" name="Footer Placeholder 4">
            <a:extLst>
              <a:ext uri="{FF2B5EF4-FFF2-40B4-BE49-F238E27FC236}">
                <a16:creationId xmlns:a16="http://schemas.microsoft.com/office/drawing/2014/main" id="{2BDF0F98-29EA-74D0-8352-26DEE7E0E0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A7CE64-DE92-D8CA-ACC5-2542E82786D0}"/>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66536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8693-E631-9E40-5013-60BA8F6D2C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CEC79C-870F-FF2E-9564-780EB63BE6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794F0-D429-CFB6-A252-CA6434CCB8AA}"/>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5" name="Footer Placeholder 4">
            <a:extLst>
              <a:ext uri="{FF2B5EF4-FFF2-40B4-BE49-F238E27FC236}">
                <a16:creationId xmlns:a16="http://schemas.microsoft.com/office/drawing/2014/main" id="{322BE63C-83B7-3178-3860-04C2492955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C47488-C7D0-9734-7EA7-8379D4FFEC82}"/>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3852971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8DB7-71DA-8CF9-7664-A3E215523EA3}"/>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344C23-92DF-C86A-F569-8D5894E470BB}"/>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7BF85-DCCC-268A-37D7-0DBA6F77FB83}"/>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5" name="Footer Placeholder 4">
            <a:extLst>
              <a:ext uri="{FF2B5EF4-FFF2-40B4-BE49-F238E27FC236}">
                <a16:creationId xmlns:a16="http://schemas.microsoft.com/office/drawing/2014/main" id="{E8371CBD-FE20-E3A1-546C-2F0E798D74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D7AF9F-349D-485C-1F13-4624A55747D9}"/>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241525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4EE2-25D9-896E-8475-3E2E84BE7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D39206-A7E1-BF14-8162-215B9BF4D2E8}"/>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014A3C-C3AA-6660-FC5C-F126FD1E2584}"/>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B23F0A-F1C0-F505-5AB8-CAF2A5BBEC2B}"/>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6" name="Footer Placeholder 5">
            <a:extLst>
              <a:ext uri="{FF2B5EF4-FFF2-40B4-BE49-F238E27FC236}">
                <a16:creationId xmlns:a16="http://schemas.microsoft.com/office/drawing/2014/main" id="{1DEEA583-F5FF-CC11-1F66-4CF9C6F71A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6ACD17-77BC-5101-8ABA-B4A9EC72786D}"/>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1827776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74FDD-F02B-E657-A6AA-55E826CC890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C5D597-DA76-7953-4A11-094351AAD5B6}"/>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2EC345-452A-C83B-3FD6-AFA7F7A2D21F}"/>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763CB6-5630-DE65-2356-C723073F430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8E29B5-EE43-D16B-FF49-5351883B8728}"/>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14B163-13DB-41CD-5AEB-B460013D34F1}"/>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8" name="Footer Placeholder 7">
            <a:extLst>
              <a:ext uri="{FF2B5EF4-FFF2-40B4-BE49-F238E27FC236}">
                <a16:creationId xmlns:a16="http://schemas.microsoft.com/office/drawing/2014/main" id="{FA460DE5-AFB9-14B0-55A9-E071E5F09CB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D1D679-51B9-A4A5-8EA3-97FAAA5F0E3B}"/>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1825688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932B-7F54-1A47-3104-C34FD04791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95D282-E2C6-08DB-45FA-03273736B6CF}"/>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4" name="Footer Placeholder 3">
            <a:extLst>
              <a:ext uri="{FF2B5EF4-FFF2-40B4-BE49-F238E27FC236}">
                <a16:creationId xmlns:a16="http://schemas.microsoft.com/office/drawing/2014/main" id="{0E1DBE45-77DD-C5C4-87DE-2E5121D6D4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5634EA7-E299-A208-2215-FE267CD07C86}"/>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339462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Contents Slide">
    <p:spTree>
      <p:nvGrpSpPr>
        <p:cNvPr id="1" name=""/>
        <p:cNvGrpSpPr/>
        <p:nvPr/>
      </p:nvGrpSpPr>
      <p:grpSpPr>
        <a:xfrm>
          <a:off x="0" y="0"/>
          <a:ext cx="0" cy="0"/>
          <a:chOff x="0" y="0"/>
          <a:chExt cx="0" cy="0"/>
        </a:xfrm>
      </p:grpSpPr>
      <p:sp>
        <p:nvSpPr>
          <p:cNvPr id="2" name="Title 1"/>
          <p:cNvSpPr>
            <a:spLocks noGrp="1"/>
          </p:cNvSpPr>
          <p:nvPr>
            <p:ph type="title"/>
          </p:nvPr>
        </p:nvSpPr>
        <p:spPr>
          <a:xfrm>
            <a:off x="200946" y="84535"/>
            <a:ext cx="6765359" cy="510778"/>
          </a:xfrm>
          <a:prstGeom prst="rect">
            <a:avLst/>
          </a:prstGeom>
        </p:spPr>
        <p:txBody>
          <a:bodyPr vert="horz"/>
          <a:lstStyle>
            <a:lvl1pPr algn="l">
              <a:defRPr sz="2400" b="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1"/>
          </p:nvPr>
        </p:nvSpPr>
        <p:spPr>
          <a:xfrm>
            <a:off x="10810" y="1587563"/>
            <a:ext cx="4437095" cy="3618977"/>
          </a:xfrm>
          <a:prstGeom prst="rect">
            <a:avLst/>
          </a:prstGeom>
        </p:spPr>
        <p:txBody>
          <a:bodyPr vert="horz"/>
          <a:lstStyle>
            <a:lvl1pPr marL="0" indent="0">
              <a:spcBef>
                <a:spcPts val="600"/>
              </a:spcBef>
              <a:spcAft>
                <a:spcPts val="0"/>
              </a:spcAft>
              <a:buClr>
                <a:schemeClr val="accent1"/>
              </a:buClr>
              <a:buSzPct val="130000"/>
              <a:buFont typeface="Wingdings" charset="2"/>
              <a:buNone/>
              <a:defRPr sz="1800" b="0" baseline="0">
                <a:solidFill>
                  <a:schemeClr val="tx1"/>
                </a:solidFill>
                <a:latin typeface="Arial"/>
              </a:defRPr>
            </a:lvl1pPr>
            <a:lvl2pPr marL="274320" indent="0">
              <a:spcBef>
                <a:spcPts val="600"/>
              </a:spcBef>
              <a:buFont typeface="Arial" panose="020B0604020202020204" pitchFamily="34" charset="0"/>
              <a:buNone/>
              <a:defRPr sz="1400" b="1" baseline="0">
                <a:solidFill>
                  <a:schemeClr val="accent2"/>
                </a:solidFill>
              </a:defRPr>
            </a:lvl2pPr>
          </a:lstStyle>
          <a:p>
            <a:pPr lvl="0"/>
            <a:r>
              <a:rPr lang="en-US" dirty="0"/>
              <a:t>Click to edit Master text styles</a:t>
            </a:r>
          </a:p>
        </p:txBody>
      </p:sp>
      <p:sp>
        <p:nvSpPr>
          <p:cNvPr id="3" name="TextBox 2">
            <a:extLst>
              <a:ext uri="{FF2B5EF4-FFF2-40B4-BE49-F238E27FC236}">
                <a16:creationId xmlns:a16="http://schemas.microsoft.com/office/drawing/2014/main" id="{73576BAA-B405-D545-847F-2A600107A0E7}"/>
              </a:ext>
            </a:extLst>
          </p:cNvPr>
          <p:cNvSpPr txBox="1"/>
          <p:nvPr userDrawn="1"/>
        </p:nvSpPr>
        <p:spPr>
          <a:xfrm>
            <a:off x="1801906" y="4955241"/>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7" name="Text Placeholder 6">
            <a:extLst>
              <a:ext uri="{FF2B5EF4-FFF2-40B4-BE49-F238E27FC236}">
                <a16:creationId xmlns:a16="http://schemas.microsoft.com/office/drawing/2014/main" id="{52BD3F6B-B16F-7444-8503-A677C8836CA6}"/>
              </a:ext>
            </a:extLst>
          </p:cNvPr>
          <p:cNvSpPr>
            <a:spLocks noGrp="1"/>
          </p:cNvSpPr>
          <p:nvPr>
            <p:ph type="body" sz="quarter" idx="13"/>
          </p:nvPr>
        </p:nvSpPr>
        <p:spPr>
          <a:xfrm>
            <a:off x="191097" y="622940"/>
            <a:ext cx="6900862" cy="415925"/>
          </a:xfrm>
          <a:prstGeom prst="rect">
            <a:avLst/>
          </a:prstGeom>
        </p:spPr>
        <p:txBody>
          <a:bodyPr/>
          <a:lstStyle>
            <a:lvl1pPr>
              <a:buNone/>
              <a:defRPr sz="1400">
                <a:solidFill>
                  <a:schemeClr val="accent2">
                    <a:lumMod val="60000"/>
                    <a:lumOff val="40000"/>
                  </a:schemeClr>
                </a:solidFill>
              </a:defRPr>
            </a:lvl1pPr>
            <a:lvl2pPr>
              <a:buNone/>
              <a:defRPr/>
            </a:lvl2pPr>
          </a:lstStyle>
          <a:p>
            <a:pPr lvl="0"/>
            <a:r>
              <a:rPr lang="en-US" dirty="0"/>
              <a:t>Click to edit Master text styles</a:t>
            </a:r>
          </a:p>
        </p:txBody>
      </p:sp>
      <p:sp>
        <p:nvSpPr>
          <p:cNvPr id="5" name="TextBox 4">
            <a:extLst>
              <a:ext uri="{FF2B5EF4-FFF2-40B4-BE49-F238E27FC236}">
                <a16:creationId xmlns:a16="http://schemas.microsoft.com/office/drawing/2014/main" id="{3AE46052-B2E8-39BA-7906-C83ACA6CD7F1}"/>
              </a:ext>
            </a:extLst>
          </p:cNvPr>
          <p:cNvSpPr txBox="1"/>
          <p:nvPr userDrawn="1"/>
        </p:nvSpPr>
        <p:spPr>
          <a:xfrm>
            <a:off x="973873" y="4817327"/>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6" name="TextBox 5">
            <a:extLst>
              <a:ext uri="{FF2B5EF4-FFF2-40B4-BE49-F238E27FC236}">
                <a16:creationId xmlns:a16="http://schemas.microsoft.com/office/drawing/2014/main" id="{058B68CF-8EB1-3025-BFEB-64199323CC55}"/>
              </a:ext>
            </a:extLst>
          </p:cNvPr>
          <p:cNvSpPr txBox="1"/>
          <p:nvPr userDrawn="1"/>
        </p:nvSpPr>
        <p:spPr>
          <a:xfrm>
            <a:off x="1241502" y="4817327"/>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Tree>
    <p:extLst>
      <p:ext uri="{BB962C8B-B14F-4D97-AF65-F5344CB8AC3E}">
        <p14:creationId xmlns:p14="http://schemas.microsoft.com/office/powerpoint/2010/main" val="2661747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7BFE1C-A482-D8F7-DA8B-1F796583D713}"/>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3" name="Footer Placeholder 2">
            <a:extLst>
              <a:ext uri="{FF2B5EF4-FFF2-40B4-BE49-F238E27FC236}">
                <a16:creationId xmlns:a16="http://schemas.microsoft.com/office/drawing/2014/main" id="{BF017D21-18D1-EF9F-967B-862B24C519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CCEE908-DCE7-5B15-432F-07484719D7E2}"/>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2887730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B23E-B663-ABBA-C077-C14CD3D9207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FEB9FD-7277-3F23-3FC6-6427EE95EDBA}"/>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14362-EBCA-F605-A2FC-53D08BD11D9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4F3EA-E090-BCB6-E8AC-0D4902AB6776}"/>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6" name="Footer Placeholder 5">
            <a:extLst>
              <a:ext uri="{FF2B5EF4-FFF2-40B4-BE49-F238E27FC236}">
                <a16:creationId xmlns:a16="http://schemas.microsoft.com/office/drawing/2014/main" id="{17493F4E-2BC9-B9BF-C801-B5E59C2B91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D3318C-B0A0-93C4-D8FA-0E36F5EBDBA8}"/>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1903144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5FE5-B10D-A768-C521-9B976EB0D8E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37304D-C5AA-AD1C-E394-B4EF7B50B304}"/>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566CDC-4EF6-6E06-4573-1ADD9DFA6BD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67525-BD34-2AF9-4BEB-4BD217778058}"/>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6" name="Footer Placeholder 5">
            <a:extLst>
              <a:ext uri="{FF2B5EF4-FFF2-40B4-BE49-F238E27FC236}">
                <a16:creationId xmlns:a16="http://schemas.microsoft.com/office/drawing/2014/main" id="{A03CE161-5FFB-0D0E-DE07-B0452C1C42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518BF1-73E8-A7E9-0BCE-E9D7257FE45D}"/>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1801215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CB5FE-F017-4379-4C24-F337EFEE80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094F89-4780-7305-8B77-E60B1ECAF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42091E-C771-8879-3140-86D86C7EB1D2}"/>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5" name="Footer Placeholder 4">
            <a:extLst>
              <a:ext uri="{FF2B5EF4-FFF2-40B4-BE49-F238E27FC236}">
                <a16:creationId xmlns:a16="http://schemas.microsoft.com/office/drawing/2014/main" id="{6F66F465-040C-F91D-A869-0343C81A92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2128A4-CB47-A63E-7D59-4E1538E6FDDD}"/>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2314358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11F311-274C-DB6F-B86A-B91779C6D0DE}"/>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FE33DE-051D-5198-ADEE-85540CF6B986}"/>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6C3FD-6F2D-7D68-F770-2091DE4F18B8}"/>
              </a:ext>
            </a:extLst>
          </p:cNvPr>
          <p:cNvSpPr>
            <a:spLocks noGrp="1"/>
          </p:cNvSpPr>
          <p:nvPr>
            <p:ph type="dt" sz="half" idx="10"/>
          </p:nvPr>
        </p:nvSpPr>
        <p:spPr/>
        <p:txBody>
          <a:bodyPr/>
          <a:lstStyle/>
          <a:p>
            <a:fld id="{74020139-2501-C546-868B-086F453CBD81}" type="datetimeFigureOut">
              <a:rPr lang="en-US" smtClean="0"/>
              <a:t>1/26/26</a:t>
            </a:fld>
            <a:endParaRPr lang="en-US" dirty="0"/>
          </a:p>
        </p:txBody>
      </p:sp>
      <p:sp>
        <p:nvSpPr>
          <p:cNvPr id="5" name="Footer Placeholder 4">
            <a:extLst>
              <a:ext uri="{FF2B5EF4-FFF2-40B4-BE49-F238E27FC236}">
                <a16:creationId xmlns:a16="http://schemas.microsoft.com/office/drawing/2014/main" id="{AEA987E1-49C6-506E-86B9-427406E8D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0201C9-E63E-BC96-59ED-B469F4AA8E43}"/>
              </a:ext>
            </a:extLst>
          </p:cNvPr>
          <p:cNvSpPr>
            <a:spLocks noGrp="1"/>
          </p:cNvSpPr>
          <p:nvPr>
            <p:ph type="sldNum" sz="quarter" idx="12"/>
          </p:nvPr>
        </p:nvSpPr>
        <p:spPr/>
        <p:txBody>
          <a:bodyPr/>
          <a:lstStyle/>
          <a:p>
            <a:fld id="{8791D232-8339-3942-943F-8077E1868925}" type="slidenum">
              <a:rPr lang="en-US" smtClean="0"/>
              <a:t>‹#›</a:t>
            </a:fld>
            <a:endParaRPr lang="en-US" dirty="0"/>
          </a:p>
        </p:txBody>
      </p:sp>
    </p:spTree>
    <p:extLst>
      <p:ext uri="{BB962C8B-B14F-4D97-AF65-F5344CB8AC3E}">
        <p14:creationId xmlns:p14="http://schemas.microsoft.com/office/powerpoint/2010/main" val="46869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485E-5D70-CAC0-28B2-DC345119021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171579-EAA9-37FA-BE69-014B8ED0510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A6A83-B9B6-50AA-EE0F-B5D15BC0E17B}"/>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5" name="Footer Placeholder 4">
            <a:extLst>
              <a:ext uri="{FF2B5EF4-FFF2-40B4-BE49-F238E27FC236}">
                <a16:creationId xmlns:a16="http://schemas.microsoft.com/office/drawing/2014/main" id="{80D6D57F-EA9F-7680-5CBE-5E7AA12EA1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F8FD98-D2A2-8CB5-56A1-6BB1B39B2600}"/>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424986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9878F-681B-3B41-87B5-3469374C4D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A54FED-9A77-8BCE-E8AD-ECE6BDEAC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91E7E-DBFC-0880-6409-E4FE3D6BC647}"/>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5" name="Footer Placeholder 4">
            <a:extLst>
              <a:ext uri="{FF2B5EF4-FFF2-40B4-BE49-F238E27FC236}">
                <a16:creationId xmlns:a16="http://schemas.microsoft.com/office/drawing/2014/main" id="{8E706DEC-A999-16B9-AAB9-A5011D9BA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07D17B-64CA-76CC-9A43-96D83A1C82AF}"/>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365516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830A-5B59-D277-0379-A7ADD9B18293}"/>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CA1A48-96B3-A675-A3AD-2ECF14788DA9}"/>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5ED35E-B462-E2DD-4DDB-215E557F80F4}"/>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5" name="Footer Placeholder 4">
            <a:extLst>
              <a:ext uri="{FF2B5EF4-FFF2-40B4-BE49-F238E27FC236}">
                <a16:creationId xmlns:a16="http://schemas.microsoft.com/office/drawing/2014/main" id="{F88D3823-6F0E-DD99-4C75-72CA97A40D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A318D5-71D4-5E6A-3A84-215911989DC3}"/>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378729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B90D-171B-E987-C309-378CB804FD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018C26-28FF-0ACE-788B-D7F922FCC879}"/>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6F0132-7D53-BF6F-3D46-5BEDDDFE374B}"/>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238CA-0E22-2670-7DCA-7B7D275C912D}"/>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6" name="Footer Placeholder 5">
            <a:extLst>
              <a:ext uri="{FF2B5EF4-FFF2-40B4-BE49-F238E27FC236}">
                <a16:creationId xmlns:a16="http://schemas.microsoft.com/office/drawing/2014/main" id="{339C0B6E-454A-BCB6-C45B-7DD74DA772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F65329-F335-12D5-CEE0-EC2C142D73ED}"/>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796989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1265D-96E9-60B7-CA78-11A80A735D1E}"/>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41E157-9424-78E8-9F78-D9CBAD936EF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7A41C1-6653-E74A-6698-EC7071A707CF}"/>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B738F7-4E4C-7A5F-EBA2-1C964CE280A4}"/>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C7A40B-697D-1792-37C1-F8BD9DFA488F}"/>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0E586-6411-A30E-4F01-15249049A469}"/>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8" name="Footer Placeholder 7">
            <a:extLst>
              <a:ext uri="{FF2B5EF4-FFF2-40B4-BE49-F238E27FC236}">
                <a16:creationId xmlns:a16="http://schemas.microsoft.com/office/drawing/2014/main" id="{B33CE701-0929-46F8-A5B8-8D89A59B29E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8BF44DA-409B-2230-5528-B790478CEADB}"/>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642709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BEC0-BF92-F494-2EB4-AA3436D809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C8CA26-6E0E-FE0E-6D6E-2C2FC04AFA23}"/>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4" name="Footer Placeholder 3">
            <a:extLst>
              <a:ext uri="{FF2B5EF4-FFF2-40B4-BE49-F238E27FC236}">
                <a16:creationId xmlns:a16="http://schemas.microsoft.com/office/drawing/2014/main" id="{4DE8B387-C87E-44EB-ED91-729A872C543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CBA1AE-F72C-B05D-C02C-11C1CF5AC5E2}"/>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281362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68820-E1D6-B26E-D21C-29B7E4043D0D}"/>
              </a:ext>
            </a:extLst>
          </p:cNvPr>
          <p:cNvSpPr>
            <a:spLocks noGrp="1"/>
          </p:cNvSpPr>
          <p:nvPr>
            <p:ph type="dt" sz="half" idx="10"/>
          </p:nvPr>
        </p:nvSpPr>
        <p:spPr/>
        <p:txBody>
          <a:bodyPr/>
          <a:lstStyle/>
          <a:p>
            <a:fld id="{FEBCC56A-908E-3C45-91C9-D781DEA30C84}" type="datetimeFigureOut">
              <a:rPr lang="en-US" smtClean="0"/>
              <a:t>1/26/26</a:t>
            </a:fld>
            <a:endParaRPr lang="en-US" dirty="0"/>
          </a:p>
        </p:txBody>
      </p:sp>
      <p:sp>
        <p:nvSpPr>
          <p:cNvPr id="3" name="Footer Placeholder 2">
            <a:extLst>
              <a:ext uri="{FF2B5EF4-FFF2-40B4-BE49-F238E27FC236}">
                <a16:creationId xmlns:a16="http://schemas.microsoft.com/office/drawing/2014/main" id="{AB3A297E-6B66-9B1F-FBD1-32D6CAFA6C5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6748ECA-F30D-979D-8EB1-67E5B7011294}"/>
              </a:ext>
            </a:extLst>
          </p:cNvPr>
          <p:cNvSpPr>
            <a:spLocks noGrp="1"/>
          </p:cNvSpPr>
          <p:nvPr>
            <p:ph type="sldNum" sz="quarter" idx="12"/>
          </p:nvPr>
        </p:nvSpPr>
        <p:spPr/>
        <p:txBody>
          <a:bodyPr/>
          <a:lstStyle/>
          <a:p>
            <a:fld id="{2BAE3921-1C53-F044-8097-6C346EEE9CC0}" type="slidenum">
              <a:rPr lang="en-US" smtClean="0"/>
              <a:t>‹#›</a:t>
            </a:fld>
            <a:endParaRPr lang="en-US" dirty="0"/>
          </a:p>
        </p:txBody>
      </p:sp>
    </p:spTree>
    <p:extLst>
      <p:ext uri="{BB962C8B-B14F-4D97-AF65-F5344CB8AC3E}">
        <p14:creationId xmlns:p14="http://schemas.microsoft.com/office/powerpoint/2010/main" val="1890486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D978BC4-B0D2-AD41-9D81-CB6BF1252D0B}"/>
              </a:ext>
            </a:extLst>
          </p:cNvPr>
          <p:cNvSpPr txBox="1">
            <a:spLocks/>
          </p:cNvSpPr>
          <p:nvPr userDrawn="1"/>
        </p:nvSpPr>
        <p:spPr>
          <a:xfrm>
            <a:off x="499186" y="4681592"/>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eaLnBrk="1" hangingPunct="1">
              <a:defRPr/>
            </a:pPr>
            <a:r>
              <a:rPr lang="en-US" b="1" i="1" dirty="0">
                <a:solidFill>
                  <a:schemeClr val="tx1">
                    <a:lumMod val="75000"/>
                  </a:schemeClr>
                </a:solidFill>
              </a:rPr>
              <a:t>Spinoff 2026</a:t>
            </a:r>
          </a:p>
        </p:txBody>
      </p:sp>
      <p:sp>
        <p:nvSpPr>
          <p:cNvPr id="6" name="Footer Placeholder 4">
            <a:extLst>
              <a:ext uri="{FF2B5EF4-FFF2-40B4-BE49-F238E27FC236}">
                <a16:creationId xmlns:a16="http://schemas.microsoft.com/office/drawing/2014/main" id="{E8C63C2B-04F7-7A4E-9185-0F119A643090}"/>
              </a:ext>
            </a:extLst>
          </p:cNvPr>
          <p:cNvSpPr txBox="1">
            <a:spLocks/>
          </p:cNvSpPr>
          <p:nvPr/>
        </p:nvSpPr>
        <p:spPr>
          <a:xfrm>
            <a:off x="5880735" y="4681592"/>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algn="r" eaLnBrk="1" hangingPunct="1">
              <a:defRPr/>
            </a:pPr>
            <a:r>
              <a:rPr lang="en-US" b="1" dirty="0">
                <a:solidFill>
                  <a:schemeClr val="tx1">
                    <a:lumMod val="75000"/>
                  </a:schemeClr>
                </a:solidFill>
              </a:rPr>
              <a:t>technology.nasa.gov</a:t>
            </a:r>
          </a:p>
        </p:txBody>
      </p:sp>
    </p:spTree>
  </p:cSld>
  <p:clrMap bg1="dk1" tx1="lt1" bg2="dk2" tx2="lt2" accent1="accent1" accent2="accent2" accent3="accent3" accent4="accent4" accent5="accent5" accent6="accent6" hlink="hlink" folHlink="folHlink"/>
  <p:sldLayoutIdLst>
    <p:sldLayoutId id="2147484002" r:id="rId1"/>
    <p:sldLayoutId id="2147483992" r:id="rId2"/>
  </p:sldLayoutIdLst>
  <p:hf hdr="0" ftr="0"/>
  <p:txStyles>
    <p:titleStyle>
      <a:lvl1pPr algn="ctr" rtl="0" eaLnBrk="1" fontAlgn="base" hangingPunct="1">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09FA47-9418-26B2-D2DF-224DAB0D6C5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066132-A4CC-1710-9C29-5D268459481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667B0-4C67-5BAB-119C-024C36E2DDD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FEBCC56A-908E-3C45-91C9-D781DEA30C84}" type="datetimeFigureOut">
              <a:rPr lang="en-US" smtClean="0"/>
              <a:t>1/26/26</a:t>
            </a:fld>
            <a:endParaRPr lang="en-US" dirty="0"/>
          </a:p>
        </p:txBody>
      </p:sp>
      <p:sp>
        <p:nvSpPr>
          <p:cNvPr id="5" name="Footer Placeholder 4">
            <a:extLst>
              <a:ext uri="{FF2B5EF4-FFF2-40B4-BE49-F238E27FC236}">
                <a16:creationId xmlns:a16="http://schemas.microsoft.com/office/drawing/2014/main" id="{6DD4B0EF-E2C6-F15E-E812-49C443F180A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650894B-431B-6CAB-2CA8-E82013B1FF2C}"/>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2BAE3921-1C53-F044-8097-6C346EEE9CC0}" type="slidenum">
              <a:rPr lang="en-US" smtClean="0"/>
              <a:t>‹#›</a:t>
            </a:fld>
            <a:endParaRPr lang="en-US" dirty="0"/>
          </a:p>
        </p:txBody>
      </p:sp>
    </p:spTree>
    <p:extLst>
      <p:ext uri="{BB962C8B-B14F-4D97-AF65-F5344CB8AC3E}">
        <p14:creationId xmlns:p14="http://schemas.microsoft.com/office/powerpoint/2010/main" val="59150266"/>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91E24F-1E0D-F4F3-F9E6-CA0CB5BD6343}"/>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A9B36B-A959-FFB6-DCDF-9A0F823EF5E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14466-5860-6CF4-913C-5A9F5C74D4A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74020139-2501-C546-868B-086F453CBD81}" type="datetimeFigureOut">
              <a:rPr lang="en-US" smtClean="0"/>
              <a:t>1/26/26</a:t>
            </a:fld>
            <a:endParaRPr lang="en-US" dirty="0"/>
          </a:p>
        </p:txBody>
      </p:sp>
      <p:sp>
        <p:nvSpPr>
          <p:cNvPr id="5" name="Footer Placeholder 4">
            <a:extLst>
              <a:ext uri="{FF2B5EF4-FFF2-40B4-BE49-F238E27FC236}">
                <a16:creationId xmlns:a16="http://schemas.microsoft.com/office/drawing/2014/main" id="{D8C26630-DC81-43D5-114F-6A6B6697CD7F}"/>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82CE101-F40A-58BD-E273-B48F51321DB1}"/>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8791D232-8339-3942-943F-8077E1868925}" type="slidenum">
              <a:rPr lang="en-US" smtClean="0"/>
              <a:t>‹#›</a:t>
            </a:fld>
            <a:endParaRPr lang="en-US" dirty="0"/>
          </a:p>
        </p:txBody>
      </p:sp>
    </p:spTree>
    <p:extLst>
      <p:ext uri="{BB962C8B-B14F-4D97-AF65-F5344CB8AC3E}">
        <p14:creationId xmlns:p14="http://schemas.microsoft.com/office/powerpoint/2010/main" val="52595573"/>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B15FBB-A42E-B511-A434-868632120506}"/>
              </a:ext>
            </a:extLst>
          </p:cNvPr>
          <p:cNvSpPr txBox="1"/>
          <p:nvPr/>
        </p:nvSpPr>
        <p:spPr>
          <a:xfrm>
            <a:off x="750439" y="113512"/>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Tree>
    <p:extLst>
      <p:ext uri="{BB962C8B-B14F-4D97-AF65-F5344CB8AC3E}">
        <p14:creationId xmlns:p14="http://schemas.microsoft.com/office/powerpoint/2010/main" val="150089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135805"/>
            <a:ext cx="4134877"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Roffer’s Ocean Fishing Forecasting Service (ROFFS): West Melbourne, FL</a:t>
            </a:r>
            <a:br>
              <a:rPr lang="en-US" kern="0" dirty="0">
                <a:solidFill>
                  <a:schemeClr val="accent2">
                    <a:lumMod val="60000"/>
                    <a:lumOff val="40000"/>
                  </a:schemeClr>
                </a:solidFill>
              </a:rPr>
            </a:br>
            <a:endParaRPr lang="en-US" kern="0" dirty="0"/>
          </a:p>
          <a:p>
            <a:r>
              <a:rPr lang="en-US" sz="1600" dirty="0"/>
              <a:t>Roffer’s Ocean Fishing Forecasting Service, or ROFFS, of West Melbourne, Florida, uses data about ocean color and surface temperature, gathered by Earth-observation satellites and made available through Goddard Space Flight Center, to forecast the presence of big game fish for anglers.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34906" y="84535"/>
            <a:ext cx="6765359" cy="510778"/>
          </a:xfrm>
        </p:spPr>
        <p:txBody>
          <a:bodyPr/>
          <a:lstStyle/>
          <a:p>
            <a:r>
              <a:rPr lang="en-US" dirty="0"/>
              <a:t>Forecasting Fish from Space</a:t>
            </a:r>
          </a:p>
        </p:txBody>
      </p:sp>
      <p:sp>
        <p:nvSpPr>
          <p:cNvPr id="3" name="Text Placeholder 4">
            <a:extLst>
              <a:ext uri="{FF2B5EF4-FFF2-40B4-BE49-F238E27FC236}">
                <a16:creationId xmlns:a16="http://schemas.microsoft.com/office/drawing/2014/main" id="{B24575B4-9AF2-6DB5-34AA-B19EFA5E53AD}"/>
              </a:ext>
            </a:extLst>
          </p:cNvPr>
          <p:cNvSpPr txBox="1">
            <a:spLocks/>
          </p:cNvSpPr>
          <p:nvPr/>
        </p:nvSpPr>
        <p:spPr>
          <a:xfrm>
            <a:off x="134906" y="622940"/>
            <a:ext cx="639967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For four decades, company has used satellite data to guide sportfishing</a:t>
            </a:r>
          </a:p>
        </p:txBody>
      </p:sp>
      <p:pic>
        <p:nvPicPr>
          <p:cNvPr id="9" name="Picture 8">
            <a:extLst>
              <a:ext uri="{FF2B5EF4-FFF2-40B4-BE49-F238E27FC236}">
                <a16:creationId xmlns:a16="http://schemas.microsoft.com/office/drawing/2014/main" id="{646D000C-9BD3-DF5F-90F8-7097F6D867E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473307" y="1674551"/>
            <a:ext cx="2070279" cy="1380186"/>
          </a:xfrm>
          <a:prstGeom prst="rect">
            <a:avLst/>
          </a:prstGeom>
        </p:spPr>
      </p:pic>
      <p:pic>
        <p:nvPicPr>
          <p:cNvPr id="4" name="Picture 3">
            <a:extLst>
              <a:ext uri="{FF2B5EF4-FFF2-40B4-BE49-F238E27FC236}">
                <a16:creationId xmlns:a16="http://schemas.microsoft.com/office/drawing/2014/main" id="{EDDFA88E-72FE-6275-33A1-223EC2D934C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73309" y="3132650"/>
            <a:ext cx="2070279" cy="1380185"/>
          </a:xfrm>
          <a:prstGeom prst="rect">
            <a:avLst/>
          </a:prstGeom>
        </p:spPr>
      </p:pic>
      <p:pic>
        <p:nvPicPr>
          <p:cNvPr id="5" name="Picture 4">
            <a:extLst>
              <a:ext uri="{FF2B5EF4-FFF2-40B4-BE49-F238E27FC236}">
                <a16:creationId xmlns:a16="http://schemas.microsoft.com/office/drawing/2014/main" id="{D072B2DD-AE10-156C-867F-84084C87FC4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633703" y="1674551"/>
            <a:ext cx="2495325" cy="2838284"/>
          </a:xfrm>
          <a:prstGeom prst="rect">
            <a:avLst/>
          </a:prstGeom>
        </p:spPr>
      </p:pic>
    </p:spTree>
    <p:extLst>
      <p:ext uri="{BB962C8B-B14F-4D97-AF65-F5344CB8AC3E}">
        <p14:creationId xmlns:p14="http://schemas.microsoft.com/office/powerpoint/2010/main" val="1165912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488456"/>
            <a:ext cx="3579402"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Kalogon</a:t>
            </a:r>
            <a:r>
              <a:rPr lang="en-US" dirty="0">
                <a:solidFill>
                  <a:schemeClr val="accent2">
                    <a:lumMod val="60000"/>
                    <a:lumOff val="40000"/>
                  </a:schemeClr>
                </a:solidFill>
                <a:effectLst/>
                <a:latin typeface="Helvetica" pitchFamily="2" charset="0"/>
              </a:rPr>
              <a:t>: </a:t>
            </a:r>
            <a:r>
              <a:rPr lang="en-US" dirty="0">
                <a:solidFill>
                  <a:schemeClr val="accent2">
                    <a:lumMod val="60000"/>
                    <a:lumOff val="40000"/>
                  </a:schemeClr>
                </a:solidFill>
                <a:latin typeface="Helvetica" pitchFamily="2" charset="0"/>
              </a:rPr>
              <a:t>Melbourne, FL</a:t>
            </a:r>
            <a:br>
              <a:rPr lang="en-US" dirty="0">
                <a:solidFill>
                  <a:schemeClr val="accent2">
                    <a:lumMod val="60000"/>
                    <a:lumOff val="40000"/>
                  </a:schemeClr>
                </a:solidFill>
                <a:latin typeface="Helvetica" pitchFamily="2" charset="0"/>
              </a:rPr>
            </a:br>
            <a:endParaRPr lang="en-US" kern="0" dirty="0"/>
          </a:p>
          <a:p>
            <a:r>
              <a:rPr lang="en-US" sz="1600" dirty="0"/>
              <a:t>Kalogon was founded in Melbourne, Florida, by a former NASA contractor, who used experience working on the Commercial Crew Program based at Kennedy Space Center to design a wheelchair seat that helps prevent blood clots and deep vein thrombosis.</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200946" y="84535"/>
            <a:ext cx="4881417" cy="510778"/>
          </a:xfrm>
        </p:spPr>
        <p:txBody>
          <a:bodyPr/>
          <a:lstStyle/>
          <a:p>
            <a:r>
              <a:rPr lang="en-US" dirty="0"/>
              <a:t>A Better Seat for the Seated</a:t>
            </a:r>
            <a:br>
              <a:rPr lang="en-US" dirty="0"/>
            </a:br>
            <a:r>
              <a:rPr lang="en-US" dirty="0">
                <a:solidFill>
                  <a:srgbClr val="FFFFFF"/>
                </a:solidFill>
                <a:effectLst/>
                <a:latin typeface="Helvetica Neue LT Std" panose="020B0604020202020204" pitchFamily="34" charset="77"/>
              </a:rPr>
              <a:t> </a:t>
            </a:r>
          </a:p>
        </p:txBody>
      </p:sp>
      <p:sp>
        <p:nvSpPr>
          <p:cNvPr id="6" name="Text Placeholder 11">
            <a:extLst>
              <a:ext uri="{FF2B5EF4-FFF2-40B4-BE49-F238E27FC236}">
                <a16:creationId xmlns:a16="http://schemas.microsoft.com/office/drawing/2014/main" id="{5CC08249-FE8C-8757-EBB7-C7D68CF32149}"/>
              </a:ext>
            </a:extLst>
          </p:cNvPr>
          <p:cNvSpPr txBox="1">
            <a:spLocks/>
          </p:cNvSpPr>
          <p:nvPr/>
        </p:nvSpPr>
        <p:spPr>
          <a:xfrm>
            <a:off x="200946" y="707063"/>
            <a:ext cx="5466173" cy="258257"/>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Experience meeting NASA requirements helped design innovative</a:t>
            </a:r>
          </a:p>
          <a:p>
            <a:r>
              <a:rPr lang="en-US" dirty="0"/>
              <a:t>wheelchair cushion</a:t>
            </a:r>
          </a:p>
        </p:txBody>
      </p:sp>
      <p:pic>
        <p:nvPicPr>
          <p:cNvPr id="15" name="Picture 14">
            <a:extLst>
              <a:ext uri="{FF2B5EF4-FFF2-40B4-BE49-F238E27FC236}">
                <a16:creationId xmlns:a16="http://schemas.microsoft.com/office/drawing/2014/main" id="{6D6D0902-C41D-872F-A1B2-EC068D4D40B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062650" y="1387958"/>
            <a:ext cx="2081350" cy="3129574"/>
          </a:xfrm>
          <a:prstGeom prst="rect">
            <a:avLst/>
          </a:prstGeom>
        </p:spPr>
      </p:pic>
      <p:pic>
        <p:nvPicPr>
          <p:cNvPr id="3" name="Picture 2">
            <a:extLst>
              <a:ext uri="{FF2B5EF4-FFF2-40B4-BE49-F238E27FC236}">
                <a16:creationId xmlns:a16="http://schemas.microsoft.com/office/drawing/2014/main" id="{84D98F6A-9FAD-35B3-E2B1-2ACFDFAAA8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92048" y="1387958"/>
            <a:ext cx="2116110" cy="3129574"/>
          </a:xfrm>
          <a:prstGeom prst="rect">
            <a:avLst/>
          </a:prstGeom>
        </p:spPr>
      </p:pic>
      <p:pic>
        <p:nvPicPr>
          <p:cNvPr id="10" name="Picture 9">
            <a:extLst>
              <a:ext uri="{FF2B5EF4-FFF2-40B4-BE49-F238E27FC236}">
                <a16:creationId xmlns:a16="http://schemas.microsoft.com/office/drawing/2014/main" id="{83E2CAC7-4A2D-CD3A-C51E-527374DBBEE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714308" y="2591990"/>
            <a:ext cx="1952811" cy="1617565"/>
          </a:xfrm>
          <a:prstGeom prst="rect">
            <a:avLst/>
          </a:prstGeom>
        </p:spPr>
      </p:pic>
    </p:spTree>
    <p:extLst>
      <p:ext uri="{BB962C8B-B14F-4D97-AF65-F5344CB8AC3E}">
        <p14:creationId xmlns:p14="http://schemas.microsoft.com/office/powerpoint/2010/main" val="256492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7" y="1488456"/>
            <a:ext cx="4328036"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KULR Technology Group</a:t>
            </a:r>
            <a:r>
              <a:rPr lang="en-US" dirty="0">
                <a:solidFill>
                  <a:schemeClr val="accent2">
                    <a:lumMod val="60000"/>
                    <a:lumOff val="40000"/>
                  </a:schemeClr>
                </a:solidFill>
                <a:latin typeface="Helvetica" pitchFamily="2" charset="0"/>
              </a:rPr>
              <a:t>: Webster, TX </a:t>
            </a:r>
            <a:endParaRPr lang="en-US" dirty="0">
              <a:solidFill>
                <a:schemeClr val="accent2">
                  <a:lumMod val="60000"/>
                  <a:lumOff val="40000"/>
                </a:schemeClr>
              </a:solidFill>
              <a:effectLst/>
              <a:latin typeface="Helvetica" pitchFamily="2" charset="0"/>
            </a:endParaRPr>
          </a:p>
          <a:p>
            <a:endParaRPr lang="en-US" kern="0" dirty="0"/>
          </a:p>
          <a:p>
            <a:r>
              <a:rPr lang="en-US" sz="1600" dirty="0"/>
              <a:t>KULR Technology Group, based in Webster, Texas, has leveraged technology licensed from Johnson Space Center, earlier work done for the agency, and the long NASA experience of its chief technology officer to develop products and testing services around lithium-ion battery safety. </a:t>
            </a:r>
          </a:p>
        </p:txBody>
      </p:sp>
      <p:sp>
        <p:nvSpPr>
          <p:cNvPr id="12" name="Title 11">
            <a:extLst>
              <a:ext uri="{FF2B5EF4-FFF2-40B4-BE49-F238E27FC236}">
                <a16:creationId xmlns:a16="http://schemas.microsoft.com/office/drawing/2014/main" id="{493F1F9B-C2B1-2A9B-940D-42923CA6E9EF}"/>
              </a:ext>
            </a:extLst>
          </p:cNvPr>
          <p:cNvSpPr>
            <a:spLocks noGrp="1"/>
          </p:cNvSpPr>
          <p:nvPr>
            <p:ph type="title"/>
          </p:nvPr>
        </p:nvSpPr>
        <p:spPr/>
        <p:txBody>
          <a:bodyPr/>
          <a:lstStyle/>
          <a:p>
            <a:r>
              <a:rPr lang="en-US" dirty="0"/>
              <a:t>For Battery Safety, KULR Heads Prevail</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91097" y="622940"/>
            <a:ext cx="7376652" cy="415925"/>
          </a:xfrm>
        </p:spPr>
        <p:txBody>
          <a:bodyPr/>
          <a:lstStyle/>
          <a:p>
            <a:r>
              <a:rPr lang="en-US" dirty="0"/>
              <a:t>Company’s work with NASA improves lithium-ion battery manufacturing,</a:t>
            </a:r>
          </a:p>
          <a:p>
            <a:r>
              <a:rPr lang="en-US" dirty="0"/>
              <a:t>testing, packaging </a:t>
            </a:r>
          </a:p>
        </p:txBody>
      </p:sp>
      <p:pic>
        <p:nvPicPr>
          <p:cNvPr id="3" name="Picture 2">
            <a:extLst>
              <a:ext uri="{FF2B5EF4-FFF2-40B4-BE49-F238E27FC236}">
                <a16:creationId xmlns:a16="http://schemas.microsoft.com/office/drawing/2014/main" id="{09E42E8B-2A67-4B23-6688-437606EFE80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681059" y="1593670"/>
            <a:ext cx="4458788" cy="2508068"/>
          </a:xfrm>
          <a:prstGeom prst="rect">
            <a:avLst/>
          </a:prstGeom>
        </p:spPr>
      </p:pic>
      <p:pic>
        <p:nvPicPr>
          <p:cNvPr id="2" name="Picture 1">
            <a:extLst>
              <a:ext uri="{FF2B5EF4-FFF2-40B4-BE49-F238E27FC236}">
                <a16:creationId xmlns:a16="http://schemas.microsoft.com/office/drawing/2014/main" id="{19221CF9-3D04-69C6-4E1B-AB00D42A08F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36607" y="3413760"/>
            <a:ext cx="1534652" cy="1568505"/>
          </a:xfrm>
          <a:prstGeom prst="rect">
            <a:avLst/>
          </a:prstGeom>
        </p:spPr>
      </p:pic>
    </p:spTree>
    <p:extLst>
      <p:ext uri="{BB962C8B-B14F-4D97-AF65-F5344CB8AC3E}">
        <p14:creationId xmlns:p14="http://schemas.microsoft.com/office/powerpoint/2010/main" val="1085585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351251"/>
            <a:ext cx="3528894"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Virtual Incision</a:t>
            </a:r>
            <a:r>
              <a:rPr lang="en-US" dirty="0">
                <a:solidFill>
                  <a:schemeClr val="accent2">
                    <a:lumMod val="60000"/>
                    <a:lumOff val="40000"/>
                  </a:schemeClr>
                </a:solidFill>
                <a:effectLst/>
                <a:latin typeface="Helvetica" pitchFamily="2" charset="0"/>
              </a:rPr>
              <a:t>: Lincoln, NE</a:t>
            </a:r>
            <a:br>
              <a:rPr lang="en-US" dirty="0">
                <a:solidFill>
                  <a:schemeClr val="accent2">
                    <a:lumMod val="60000"/>
                    <a:lumOff val="40000"/>
                  </a:schemeClr>
                </a:solidFill>
                <a:effectLst/>
                <a:latin typeface="Helvetica" pitchFamily="2" charset="0"/>
              </a:rPr>
            </a:br>
            <a:endParaRPr lang="en-US" dirty="0">
              <a:solidFill>
                <a:schemeClr val="accent2">
                  <a:lumMod val="60000"/>
                  <a:lumOff val="40000"/>
                </a:schemeClr>
              </a:solidFill>
              <a:effectLst/>
              <a:latin typeface="Helvetica" pitchFamily="2" charset="0"/>
            </a:endParaRPr>
          </a:p>
          <a:p>
            <a:r>
              <a:rPr lang="en-US" sz="1600" dirty="0"/>
              <a:t>Virtual Incision of Lincoln, Nebraska, used funding from Johnson Space Center to develop a mini surgical robot that’s now authorized for colectomies. A version of the device designed for space successfully performed a demonstration on the International Space Station. </a:t>
            </a:r>
          </a:p>
          <a:p>
            <a:r>
              <a:rPr lang="en-US" sz="1600" dirty="0">
                <a:solidFill>
                  <a:srgbClr val="FFFFFF"/>
                </a:solidFill>
                <a:effectLst/>
                <a:latin typeface="Helvetica Neue LT Std" panose="020B0604020202020204" pitchFamily="34" charset="77"/>
              </a:rPr>
              <a:t>. </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49113" y="622940"/>
            <a:ext cx="7272411" cy="415925"/>
          </a:xfrm>
        </p:spPr>
        <p:txBody>
          <a:bodyPr/>
          <a:lstStyle/>
          <a:p>
            <a:r>
              <a:rPr lang="en-US" dirty="0"/>
              <a:t>Small, minimally invasive, portable surgical robot developed with NASA support</a:t>
            </a:r>
          </a:p>
        </p:txBody>
      </p:sp>
      <p:sp>
        <p:nvSpPr>
          <p:cNvPr id="12" name="Title 11">
            <a:extLst>
              <a:ext uri="{FF2B5EF4-FFF2-40B4-BE49-F238E27FC236}">
                <a16:creationId xmlns:a16="http://schemas.microsoft.com/office/drawing/2014/main" id="{D6A4F0E2-A084-BD0A-5D9B-14291AAE6DE6}"/>
              </a:ext>
            </a:extLst>
          </p:cNvPr>
          <p:cNvSpPr>
            <a:spLocks noGrp="1"/>
          </p:cNvSpPr>
          <p:nvPr>
            <p:ph type="title"/>
          </p:nvPr>
        </p:nvSpPr>
        <p:spPr/>
        <p:txBody>
          <a:bodyPr/>
          <a:lstStyle/>
          <a:p>
            <a:r>
              <a:rPr lang="en-US" dirty="0"/>
              <a:t>Robots in the Operating Room </a:t>
            </a:r>
          </a:p>
        </p:txBody>
      </p:sp>
      <p:pic>
        <p:nvPicPr>
          <p:cNvPr id="3" name="Picture 2">
            <a:extLst>
              <a:ext uri="{FF2B5EF4-FFF2-40B4-BE49-F238E27FC236}">
                <a16:creationId xmlns:a16="http://schemas.microsoft.com/office/drawing/2014/main" id="{2D67B0D0-0DB1-2A86-9D00-8F37AF5A494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33324" y="1964176"/>
            <a:ext cx="5110676" cy="2693065"/>
          </a:xfrm>
          <a:prstGeom prst="rect">
            <a:avLst/>
          </a:prstGeom>
        </p:spPr>
      </p:pic>
      <p:pic>
        <p:nvPicPr>
          <p:cNvPr id="7" name="Picture 6">
            <a:extLst>
              <a:ext uri="{FF2B5EF4-FFF2-40B4-BE49-F238E27FC236}">
                <a16:creationId xmlns:a16="http://schemas.microsoft.com/office/drawing/2014/main" id="{6CF2CDD6-59FC-9FAF-CE7E-28D0ACE8C4B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433326" y="1351252"/>
            <a:ext cx="2194562" cy="1463040"/>
          </a:xfrm>
          <a:prstGeom prst="rect">
            <a:avLst/>
          </a:prstGeom>
        </p:spPr>
      </p:pic>
      <p:pic>
        <p:nvPicPr>
          <p:cNvPr id="2" name="Picture 1">
            <a:extLst>
              <a:ext uri="{FF2B5EF4-FFF2-40B4-BE49-F238E27FC236}">
                <a16:creationId xmlns:a16="http://schemas.microsoft.com/office/drawing/2014/main" id="{F944E4F7-CBCA-4066-E305-5DA62543463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671433" y="1351251"/>
            <a:ext cx="2194560" cy="1463040"/>
          </a:xfrm>
          <a:prstGeom prst="rect">
            <a:avLst/>
          </a:prstGeom>
        </p:spPr>
      </p:pic>
    </p:spTree>
    <p:extLst>
      <p:ext uri="{BB962C8B-B14F-4D97-AF65-F5344CB8AC3E}">
        <p14:creationId xmlns:p14="http://schemas.microsoft.com/office/powerpoint/2010/main" val="616693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200947" y="1488456"/>
            <a:ext cx="4293562"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Interstellar Lab</a:t>
            </a:r>
            <a:r>
              <a:rPr lang="en-US" dirty="0">
                <a:solidFill>
                  <a:schemeClr val="accent2">
                    <a:lumMod val="60000"/>
                    <a:lumOff val="40000"/>
                  </a:schemeClr>
                </a:solidFill>
                <a:latin typeface="Helvetica" pitchFamily="2" charset="0"/>
              </a:rPr>
              <a:t>: Merritt Island, FL </a:t>
            </a:r>
            <a:endParaRPr lang="en-US" dirty="0">
              <a:solidFill>
                <a:schemeClr val="accent2">
                  <a:lumMod val="60000"/>
                  <a:lumOff val="40000"/>
                </a:schemeClr>
              </a:solidFill>
              <a:effectLst/>
              <a:latin typeface="Helvetica" pitchFamily="2" charset="0"/>
            </a:endParaRPr>
          </a:p>
          <a:p>
            <a:endParaRPr lang="en-US" kern="0" dirty="0"/>
          </a:p>
          <a:p>
            <a:pPr marL="0" marR="0">
              <a:lnSpc>
                <a:spcPct val="107000"/>
              </a:lnSpc>
              <a:spcBef>
                <a:spcPts val="0"/>
              </a:spcBef>
              <a:spcAft>
                <a:spcPts val="800"/>
              </a:spcAft>
            </a:pPr>
            <a:r>
              <a:rPr lang="en-US" sz="1600" kern="100" dirty="0">
                <a:effectLst/>
                <a:latin typeface="Arial" panose="020B0604020202020204" pitchFamily="34" charset="0"/>
                <a:ea typeface="Aptos" panose="020B0004020202020204" pitchFamily="34" charset="0"/>
                <a:cs typeface="Arial" panose="020B0604020202020204" pitchFamily="34" charset="0"/>
              </a:rPr>
              <a:t>Barbara Belvisi founded Interstellar Lab, whose U.S. office is in Merritt Island, Florida, while consulting with experts at Ames Research Center. Her early designs became the Earth-based Biopod for precision agriculture, before going on to inform NuCLEUS, in-space farming tech that won NASA’s Deep Space Food Challenge.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200946" y="84535"/>
            <a:ext cx="6765359" cy="510778"/>
          </a:xfrm>
        </p:spPr>
        <p:txBody>
          <a:bodyPr/>
          <a:lstStyle/>
          <a:p>
            <a:r>
              <a:rPr lang="en-US" dirty="0"/>
              <a:t>Lunar Gardening Device Grows Health, Beauty Ingredients</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200946" y="962523"/>
            <a:ext cx="6765360" cy="415925"/>
          </a:xfrm>
        </p:spPr>
        <p:txBody>
          <a:bodyPr/>
          <a:lstStyle/>
          <a:p>
            <a:r>
              <a:rPr lang="en-US" dirty="0"/>
              <a:t>Cosmetics industry leaders turn to planting system designed for space</a:t>
            </a:r>
          </a:p>
        </p:txBody>
      </p:sp>
      <p:pic>
        <p:nvPicPr>
          <p:cNvPr id="7" name="Picture 6">
            <a:extLst>
              <a:ext uri="{FF2B5EF4-FFF2-40B4-BE49-F238E27FC236}">
                <a16:creationId xmlns:a16="http://schemas.microsoft.com/office/drawing/2014/main" id="{0B3DC615-6474-C538-6093-83F5183F2F7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18567" y="1306421"/>
            <a:ext cx="4125433" cy="3145445"/>
          </a:xfrm>
          <a:prstGeom prst="rect">
            <a:avLst/>
          </a:prstGeom>
        </p:spPr>
      </p:pic>
      <p:pic>
        <p:nvPicPr>
          <p:cNvPr id="12" name="Picture 11">
            <a:extLst>
              <a:ext uri="{FF2B5EF4-FFF2-40B4-BE49-F238E27FC236}">
                <a16:creationId xmlns:a16="http://schemas.microsoft.com/office/drawing/2014/main" id="{454B5D99-F016-35CE-BAA9-709093BBA8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20229" y="3896129"/>
            <a:ext cx="1739634" cy="976128"/>
          </a:xfrm>
          <a:prstGeom prst="rect">
            <a:avLst/>
          </a:prstGeom>
        </p:spPr>
      </p:pic>
    </p:spTree>
    <p:extLst>
      <p:ext uri="{BB962C8B-B14F-4D97-AF65-F5344CB8AC3E}">
        <p14:creationId xmlns:p14="http://schemas.microsoft.com/office/powerpoint/2010/main" val="1878315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E034D8-5B37-3737-3CAE-7ACD0C5BE55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160563" y="1178050"/>
            <a:ext cx="3983438" cy="1669249"/>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90612" y="1488456"/>
            <a:ext cx="3848531"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Esri</a:t>
            </a:r>
            <a:r>
              <a:rPr lang="en-US" dirty="0">
                <a:solidFill>
                  <a:schemeClr val="accent2">
                    <a:lumMod val="60000"/>
                    <a:lumOff val="40000"/>
                  </a:schemeClr>
                </a:solidFill>
                <a:latin typeface="Helvetica" pitchFamily="2" charset="0"/>
              </a:rPr>
              <a:t>: Redlands, </a:t>
            </a:r>
            <a:r>
              <a:rPr lang="en-US" dirty="0">
                <a:solidFill>
                  <a:schemeClr val="accent2">
                    <a:lumMod val="60000"/>
                    <a:lumOff val="40000"/>
                  </a:schemeClr>
                </a:solidFill>
                <a:effectLst/>
                <a:latin typeface="Helvetica" pitchFamily="2" charset="0"/>
              </a:rPr>
              <a:t>CA</a:t>
            </a:r>
          </a:p>
          <a:p>
            <a:endParaRPr lang="en-US" kern="0" dirty="0"/>
          </a:p>
          <a:p>
            <a:r>
              <a:rPr lang="en-US" sz="1600" dirty="0"/>
              <a:t>Esri’s Living Atlas offers a bird’s-eye view of Earth by combining free Earth-observation data from Goddard Space Flight Center with other resources. Continual updates by the Redlands, California company feed into apps that monitor everything from air quality and wildfires to hurricanes and shipping traffic.</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4078310" cy="510778"/>
          </a:xfrm>
        </p:spPr>
        <p:txBody>
          <a:bodyPr/>
          <a:lstStyle/>
          <a:p>
            <a:r>
              <a:rPr lang="en-US" dirty="0"/>
              <a:t>Mapping a World of Data</a:t>
            </a:r>
          </a:p>
        </p:txBody>
      </p:sp>
      <p:sp>
        <p:nvSpPr>
          <p:cNvPr id="7" name="Text Placeholder 10">
            <a:extLst>
              <a:ext uri="{FF2B5EF4-FFF2-40B4-BE49-F238E27FC236}">
                <a16:creationId xmlns:a16="http://schemas.microsoft.com/office/drawing/2014/main" id="{144D151C-0864-44C3-B82D-08E9D16C0795}"/>
              </a:ext>
            </a:extLst>
          </p:cNvPr>
          <p:cNvSpPr txBox="1">
            <a:spLocks/>
          </p:cNvSpPr>
          <p:nvPr/>
        </p:nvSpPr>
        <p:spPr>
          <a:xfrm>
            <a:off x="190612" y="734107"/>
            <a:ext cx="5330622" cy="307777"/>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Easy access to NASA data helps businesses and individuals</a:t>
            </a:r>
          </a:p>
        </p:txBody>
      </p:sp>
      <p:pic>
        <p:nvPicPr>
          <p:cNvPr id="16" name="Picture 15">
            <a:extLst>
              <a:ext uri="{FF2B5EF4-FFF2-40B4-BE49-F238E27FC236}">
                <a16:creationId xmlns:a16="http://schemas.microsoft.com/office/drawing/2014/main" id="{D0BD11E1-5EF8-6395-647D-174F9F12BCC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78548" y="2847299"/>
            <a:ext cx="2865452" cy="1611816"/>
          </a:xfrm>
          <a:prstGeom prst="rect">
            <a:avLst/>
          </a:prstGeom>
        </p:spPr>
      </p:pic>
      <p:pic>
        <p:nvPicPr>
          <p:cNvPr id="3" name="Picture 2">
            <a:extLst>
              <a:ext uri="{FF2B5EF4-FFF2-40B4-BE49-F238E27FC236}">
                <a16:creationId xmlns:a16="http://schemas.microsoft.com/office/drawing/2014/main" id="{7C3BDF0C-B667-4C82-8E29-67441303D50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232367" y="2012674"/>
            <a:ext cx="2542828" cy="1604971"/>
          </a:xfrm>
          <a:prstGeom prst="rect">
            <a:avLst/>
          </a:prstGeom>
        </p:spPr>
      </p:pic>
    </p:spTree>
    <p:extLst>
      <p:ext uri="{BB962C8B-B14F-4D97-AF65-F5344CB8AC3E}">
        <p14:creationId xmlns:p14="http://schemas.microsoft.com/office/powerpoint/2010/main" val="4062568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200946" y="1488456"/>
            <a:ext cx="3328966"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Flying Forests</a:t>
            </a:r>
            <a:r>
              <a:rPr lang="en-US" dirty="0">
                <a:solidFill>
                  <a:schemeClr val="accent2">
                    <a:lumMod val="60000"/>
                    <a:lumOff val="40000"/>
                  </a:schemeClr>
                </a:solidFill>
                <a:effectLst/>
                <a:latin typeface="Helvetica" pitchFamily="2" charset="0"/>
              </a:rPr>
              <a:t>: Reno, NV</a:t>
            </a:r>
          </a:p>
          <a:p>
            <a:endParaRPr lang="en-US" kern="0" dirty="0"/>
          </a:p>
          <a:p>
            <a:r>
              <a:rPr lang="en-US" sz="1600" dirty="0"/>
              <a:t>At Ames Research Center, Lauren Fletcher learned about building hardware around plant and animal biology. Later, he applied those lessons to create seedball-launching drones that are helping to reforest the planet, including at his latest company, Flying Forests of Reno, Nevada.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200946" y="84535"/>
            <a:ext cx="6765359" cy="510778"/>
          </a:xfrm>
        </p:spPr>
        <p:txBody>
          <a:bodyPr/>
          <a:lstStyle/>
          <a:p>
            <a:r>
              <a:rPr lang="en-US" dirty="0"/>
              <a:t>Drone Company Makes It Rain Forests</a:t>
            </a:r>
          </a:p>
        </p:txBody>
      </p:sp>
      <p:sp>
        <p:nvSpPr>
          <p:cNvPr id="4" name="Text Placeholder 3">
            <a:extLst>
              <a:ext uri="{FF2B5EF4-FFF2-40B4-BE49-F238E27FC236}">
                <a16:creationId xmlns:a16="http://schemas.microsoft.com/office/drawing/2014/main" id="{441DBE9A-18DA-38C8-784E-B40F70B691CF}"/>
              </a:ext>
            </a:extLst>
          </p:cNvPr>
          <p:cNvSpPr>
            <a:spLocks noGrp="1"/>
          </p:cNvSpPr>
          <p:nvPr>
            <p:ph type="body" sz="quarter" idx="13"/>
          </p:nvPr>
        </p:nvSpPr>
        <p:spPr>
          <a:xfrm>
            <a:off x="200946" y="625959"/>
            <a:ext cx="6900862" cy="415925"/>
          </a:xfrm>
        </p:spPr>
        <p:txBody>
          <a:bodyPr/>
          <a:lstStyle/>
          <a:p>
            <a:r>
              <a:rPr lang="en-US" dirty="0"/>
              <a:t>Flying Forests cofounder builds on NASA science and technology experience</a:t>
            </a:r>
          </a:p>
        </p:txBody>
      </p:sp>
      <p:pic>
        <p:nvPicPr>
          <p:cNvPr id="6" name="Picture 5">
            <a:extLst>
              <a:ext uri="{FF2B5EF4-FFF2-40B4-BE49-F238E27FC236}">
                <a16:creationId xmlns:a16="http://schemas.microsoft.com/office/drawing/2014/main" id="{7639B098-9F3A-B8E1-CEEA-FE1CD776367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199896" y="1808750"/>
            <a:ext cx="3944103" cy="2629402"/>
          </a:xfrm>
          <a:prstGeom prst="rect">
            <a:avLst/>
          </a:prstGeom>
        </p:spPr>
      </p:pic>
      <p:pic>
        <p:nvPicPr>
          <p:cNvPr id="9" name="Picture 8">
            <a:extLst>
              <a:ext uri="{FF2B5EF4-FFF2-40B4-BE49-F238E27FC236}">
                <a16:creationId xmlns:a16="http://schemas.microsoft.com/office/drawing/2014/main" id="{B5ACCA5D-41A3-FB8F-9DD8-845A4A23AF2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89385" y="1663633"/>
            <a:ext cx="1992024" cy="1328015"/>
          </a:xfrm>
          <a:prstGeom prst="rect">
            <a:avLst/>
          </a:prstGeom>
        </p:spPr>
      </p:pic>
      <p:pic>
        <p:nvPicPr>
          <p:cNvPr id="3" name="Picture 2">
            <a:extLst>
              <a:ext uri="{FF2B5EF4-FFF2-40B4-BE49-F238E27FC236}">
                <a16:creationId xmlns:a16="http://schemas.microsoft.com/office/drawing/2014/main" id="{CDAB9410-B43A-FBD4-B0D3-FBAD668D4FF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589384" y="3094506"/>
            <a:ext cx="1990657" cy="1492993"/>
          </a:xfrm>
          <a:prstGeom prst="rect">
            <a:avLst/>
          </a:prstGeom>
        </p:spPr>
      </p:pic>
    </p:spTree>
    <p:extLst>
      <p:ext uri="{BB962C8B-B14F-4D97-AF65-F5344CB8AC3E}">
        <p14:creationId xmlns:p14="http://schemas.microsoft.com/office/powerpoint/2010/main" val="1070328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488456"/>
            <a:ext cx="4557597"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VIAVI Solutions</a:t>
            </a:r>
            <a:r>
              <a:rPr lang="en-US" dirty="0">
                <a:solidFill>
                  <a:schemeClr val="accent2">
                    <a:lumMod val="60000"/>
                    <a:lumOff val="40000"/>
                  </a:schemeClr>
                </a:solidFill>
                <a:latin typeface="Helvetica" pitchFamily="2" charset="0"/>
              </a:rPr>
              <a:t>: Scottsdale, </a:t>
            </a:r>
            <a:r>
              <a:rPr lang="en-US" dirty="0">
                <a:solidFill>
                  <a:schemeClr val="accent2">
                    <a:lumMod val="60000"/>
                    <a:lumOff val="40000"/>
                  </a:schemeClr>
                </a:solidFill>
                <a:effectLst/>
                <a:latin typeface="Helvetica" pitchFamily="2" charset="0"/>
              </a:rPr>
              <a:t>AZ</a:t>
            </a:r>
          </a:p>
          <a:p>
            <a:endParaRPr lang="en-US" kern="0" dirty="0"/>
          </a:p>
          <a:p>
            <a:r>
              <a:rPr lang="en-US" sz="1600" dirty="0"/>
              <a:t>A filter technology used in numerous NASA missions, including Goddard Space Flight Center’s Pluto-exploring New Horizons, is at the heart of Chandler, Arizona-based VIAVI Solutions’ MicroNIR, a handheld spectrometer that analyzes materials and ingredients on Earth.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020321" cy="622992"/>
          </a:xfrm>
        </p:spPr>
        <p:txBody>
          <a:bodyPr/>
          <a:lstStyle/>
          <a:p>
            <a:r>
              <a:rPr lang="en-US" dirty="0"/>
              <a:t>From Pluto to Farms and Pharmaceuticals</a:t>
            </a:r>
          </a:p>
        </p:txBody>
      </p:sp>
      <p:sp>
        <p:nvSpPr>
          <p:cNvPr id="5" name="Text Placeholder 10">
            <a:extLst>
              <a:ext uri="{FF2B5EF4-FFF2-40B4-BE49-F238E27FC236}">
                <a16:creationId xmlns:a16="http://schemas.microsoft.com/office/drawing/2014/main" id="{30113B68-28C6-99B7-50CA-F7A7B17F3CCE}"/>
              </a:ext>
            </a:extLst>
          </p:cNvPr>
          <p:cNvSpPr txBox="1">
            <a:spLocks/>
          </p:cNvSpPr>
          <p:nvPr/>
        </p:nvSpPr>
        <p:spPr>
          <a:xfrm>
            <a:off x="169348" y="707527"/>
            <a:ext cx="4523154" cy="307777"/>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Water-finding filter for dwarf planet helps out on Earth</a:t>
            </a:r>
          </a:p>
        </p:txBody>
      </p:sp>
      <p:pic>
        <p:nvPicPr>
          <p:cNvPr id="4" name="Picture 3">
            <a:extLst>
              <a:ext uri="{FF2B5EF4-FFF2-40B4-BE49-F238E27FC236}">
                <a16:creationId xmlns:a16="http://schemas.microsoft.com/office/drawing/2014/main" id="{99D520AE-E2C4-546B-7D30-C8EFAE01654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786399" y="2001649"/>
            <a:ext cx="4357602" cy="1857714"/>
          </a:xfrm>
          <a:prstGeom prst="rect">
            <a:avLst/>
          </a:prstGeom>
        </p:spPr>
      </p:pic>
    </p:spTree>
    <p:extLst>
      <p:ext uri="{BB962C8B-B14F-4D97-AF65-F5344CB8AC3E}">
        <p14:creationId xmlns:p14="http://schemas.microsoft.com/office/powerpoint/2010/main" val="3056424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205272" y="1143123"/>
            <a:ext cx="4131224"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ACR Electronics</a:t>
            </a:r>
            <a:r>
              <a:rPr lang="en-US" dirty="0">
                <a:solidFill>
                  <a:schemeClr val="accent2">
                    <a:lumMod val="60000"/>
                    <a:lumOff val="40000"/>
                  </a:schemeClr>
                </a:solidFill>
                <a:latin typeface="Helvetica" pitchFamily="2" charset="0"/>
              </a:rPr>
              <a:t>: Fort Lauderdale, FL</a:t>
            </a:r>
            <a:endParaRPr lang="en-US" dirty="0">
              <a:solidFill>
                <a:schemeClr val="accent2">
                  <a:lumMod val="60000"/>
                  <a:lumOff val="40000"/>
                </a:schemeClr>
              </a:solidFill>
              <a:effectLst/>
              <a:latin typeface="Helvetica" pitchFamily="2" charset="0"/>
            </a:endParaRPr>
          </a:p>
          <a:p>
            <a:endParaRPr lang="en-US" kern="0" dirty="0"/>
          </a:p>
          <a:p>
            <a:r>
              <a:rPr lang="en-US" sz="1600" dirty="0"/>
              <a:t>Satellites carrying Search and Rescue Satellite-Aided Tracking technology act as the link between emergency beacons and worldwide search and rescue teams. ACR Electronics of Fort Lauderdale, Florida, manufactures locator beacons according to specifications developed in part by Goddard Space Flight Center, contributing to more than 50,000 rescues.</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434147"/>
          </a:xfrm>
        </p:spPr>
        <p:txBody>
          <a:bodyPr/>
          <a:lstStyle/>
          <a:p>
            <a:r>
              <a:rPr lang="en-US" dirty="0"/>
              <a:t>Saving Lives at Sea and on Land</a:t>
            </a:r>
          </a:p>
        </p:txBody>
      </p:sp>
      <p:sp>
        <p:nvSpPr>
          <p:cNvPr id="5" name="Text Placeholder 4">
            <a:extLst>
              <a:ext uri="{FF2B5EF4-FFF2-40B4-BE49-F238E27FC236}">
                <a16:creationId xmlns:a16="http://schemas.microsoft.com/office/drawing/2014/main" id="{6685FD5E-17C7-F4D1-34AC-6B443E4173A8}"/>
              </a:ext>
            </a:extLst>
          </p:cNvPr>
          <p:cNvSpPr>
            <a:spLocks noGrp="1"/>
          </p:cNvSpPr>
          <p:nvPr>
            <p:ph type="body" sz="quarter" idx="13"/>
          </p:nvPr>
        </p:nvSpPr>
        <p:spPr>
          <a:xfrm>
            <a:off x="205272" y="622940"/>
            <a:ext cx="6961071" cy="415925"/>
          </a:xfrm>
        </p:spPr>
        <p:txBody>
          <a:bodyPr/>
          <a:lstStyle/>
          <a:p>
            <a:r>
              <a:rPr lang="en-US" dirty="0"/>
              <a:t>Emergency rescue thanks to satellite-based locator beacon</a:t>
            </a:r>
          </a:p>
        </p:txBody>
      </p:sp>
      <p:pic>
        <p:nvPicPr>
          <p:cNvPr id="4" name="Picture 3">
            <a:extLst>
              <a:ext uri="{FF2B5EF4-FFF2-40B4-BE49-F238E27FC236}">
                <a16:creationId xmlns:a16="http://schemas.microsoft.com/office/drawing/2014/main" id="{EB6D0534-F2CC-0931-F5B9-94A9F180DDE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867529" y="2028407"/>
            <a:ext cx="3276471" cy="2492153"/>
          </a:xfrm>
          <a:prstGeom prst="rect">
            <a:avLst/>
          </a:prstGeom>
        </p:spPr>
      </p:pic>
      <p:pic>
        <p:nvPicPr>
          <p:cNvPr id="7" name="Picture 6">
            <a:extLst>
              <a:ext uri="{FF2B5EF4-FFF2-40B4-BE49-F238E27FC236}">
                <a16:creationId xmlns:a16="http://schemas.microsoft.com/office/drawing/2014/main" id="{B5C5D5BE-C6BC-D077-BA4B-E878DB9605A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642900" y="1038865"/>
            <a:ext cx="1915856" cy="2492154"/>
          </a:xfrm>
          <a:prstGeom prst="rect">
            <a:avLst/>
          </a:prstGeom>
        </p:spPr>
      </p:pic>
      <p:pic>
        <p:nvPicPr>
          <p:cNvPr id="3" name="Picture 2">
            <a:extLst>
              <a:ext uri="{FF2B5EF4-FFF2-40B4-BE49-F238E27FC236}">
                <a16:creationId xmlns:a16="http://schemas.microsoft.com/office/drawing/2014/main" id="{944B77A0-6BFA-54B9-40F2-1247AA3B8EC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344971" y="3416065"/>
            <a:ext cx="1377139" cy="1377139"/>
          </a:xfrm>
          <a:prstGeom prst="rect">
            <a:avLst/>
          </a:prstGeom>
        </p:spPr>
      </p:pic>
    </p:spTree>
    <p:extLst>
      <p:ext uri="{BB962C8B-B14F-4D97-AF65-F5344CB8AC3E}">
        <p14:creationId xmlns:p14="http://schemas.microsoft.com/office/powerpoint/2010/main" val="4160447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115575"/>
            <a:ext cx="3786165"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ICON Technology</a:t>
            </a:r>
            <a:r>
              <a:rPr lang="en-US" dirty="0">
                <a:solidFill>
                  <a:schemeClr val="accent2">
                    <a:lumMod val="60000"/>
                    <a:lumOff val="40000"/>
                  </a:schemeClr>
                </a:solidFill>
                <a:latin typeface="Helvetica" pitchFamily="2" charset="0"/>
              </a:rPr>
              <a:t>: Austin, TX</a:t>
            </a:r>
          </a:p>
          <a:p>
            <a:endParaRPr lang="en-US" kern="0" dirty="0"/>
          </a:p>
          <a:p>
            <a:r>
              <a:rPr lang="en-US" sz="1600" dirty="0"/>
              <a:t>After 3D printing a model Martian habitat at Johnson Space Center, ICON built a 100-home community outside of Austin, Texas, where the company is headquartered.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t>Mission: Home</a:t>
            </a:r>
          </a:p>
        </p:txBody>
      </p:sp>
      <p:sp>
        <p:nvSpPr>
          <p:cNvPr id="5" name="Text Placeholder 4">
            <a:extLst>
              <a:ext uri="{FF2B5EF4-FFF2-40B4-BE49-F238E27FC236}">
                <a16:creationId xmlns:a16="http://schemas.microsoft.com/office/drawing/2014/main" id="{6685FD5E-17C7-F4D1-34AC-6B443E4173A8}"/>
              </a:ext>
            </a:extLst>
          </p:cNvPr>
          <p:cNvSpPr>
            <a:spLocks noGrp="1"/>
          </p:cNvSpPr>
          <p:nvPr>
            <p:ph type="body" sz="quarter" idx="13"/>
          </p:nvPr>
        </p:nvSpPr>
        <p:spPr>
          <a:xfrm>
            <a:off x="154057" y="622940"/>
            <a:ext cx="6712978" cy="415925"/>
          </a:xfrm>
        </p:spPr>
        <p:txBody>
          <a:bodyPr/>
          <a:lstStyle/>
          <a:p>
            <a:r>
              <a:rPr lang="en-US" dirty="0"/>
              <a:t>A Texas community is 3D printed like a Martian habitat</a:t>
            </a:r>
          </a:p>
          <a:p>
            <a:endParaRPr lang="en-US" sz="1000" dirty="0"/>
          </a:p>
        </p:txBody>
      </p:sp>
      <p:pic>
        <p:nvPicPr>
          <p:cNvPr id="6" name="Picture 5">
            <a:extLst>
              <a:ext uri="{FF2B5EF4-FFF2-40B4-BE49-F238E27FC236}">
                <a16:creationId xmlns:a16="http://schemas.microsoft.com/office/drawing/2014/main" id="{8EBDBD29-75E0-B5C8-6F39-488EC62002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34118" y="3228729"/>
            <a:ext cx="2280300" cy="1289414"/>
          </a:xfrm>
          <a:prstGeom prst="rect">
            <a:avLst/>
          </a:prstGeom>
        </p:spPr>
      </p:pic>
      <p:pic>
        <p:nvPicPr>
          <p:cNvPr id="12" name="Picture 11">
            <a:extLst>
              <a:ext uri="{FF2B5EF4-FFF2-40B4-BE49-F238E27FC236}">
                <a16:creationId xmlns:a16="http://schemas.microsoft.com/office/drawing/2014/main" id="{CF532E46-D145-1432-1206-E7FD6093EF6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3226312"/>
            <a:ext cx="2295041" cy="1290959"/>
          </a:xfrm>
          <a:prstGeom prst="rect">
            <a:avLst/>
          </a:prstGeom>
        </p:spPr>
      </p:pic>
      <p:pic>
        <p:nvPicPr>
          <p:cNvPr id="9" name="Picture 8">
            <a:extLst>
              <a:ext uri="{FF2B5EF4-FFF2-40B4-BE49-F238E27FC236}">
                <a16:creationId xmlns:a16="http://schemas.microsoft.com/office/drawing/2014/main" id="{A79A438A-D02A-2694-49F4-4C4B69E338F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509121" y="1204401"/>
            <a:ext cx="4642628" cy="3316159"/>
          </a:xfrm>
          <a:prstGeom prst="rect">
            <a:avLst/>
          </a:prstGeom>
        </p:spPr>
      </p:pic>
    </p:spTree>
    <p:extLst>
      <p:ext uri="{BB962C8B-B14F-4D97-AF65-F5344CB8AC3E}">
        <p14:creationId xmlns:p14="http://schemas.microsoft.com/office/powerpoint/2010/main" val="220501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rPr>
              <a:t>Feeding People Through Disasters</a:t>
            </a:r>
          </a:p>
        </p:txBody>
      </p:sp>
      <p:sp>
        <p:nvSpPr>
          <p:cNvPr id="11" name="Text Placeholder 2">
            <a:extLst>
              <a:ext uri="{FF2B5EF4-FFF2-40B4-BE49-F238E27FC236}">
                <a16:creationId xmlns:a16="http://schemas.microsoft.com/office/drawing/2014/main" id="{B754EBDA-751A-7245-9DA0-060C85C12A4F}"/>
              </a:ext>
            </a:extLst>
          </p:cNvPr>
          <p:cNvSpPr>
            <a:spLocks noGrp="1"/>
          </p:cNvSpPr>
          <p:nvPr>
            <p:ph type="body" sz="quarter" idx="11"/>
          </p:nvPr>
        </p:nvSpPr>
        <p:spPr>
          <a:xfrm>
            <a:off x="181796" y="1162625"/>
            <a:ext cx="4348450" cy="3980875"/>
          </a:xfrm>
        </p:spPr>
        <p:txBody>
          <a:bodyPr/>
          <a:lstStyle/>
          <a:p>
            <a:r>
              <a:rPr lang="en-US" dirty="0">
                <a:solidFill>
                  <a:schemeClr val="accent2">
                    <a:lumMod val="60000"/>
                    <a:lumOff val="40000"/>
                  </a:schemeClr>
                </a:solidFill>
              </a:rPr>
              <a:t>World Central Kitchen: Washington, DC</a:t>
            </a:r>
          </a:p>
          <a:p>
            <a:pPr marL="0" indent="0">
              <a:buNone/>
            </a:pPr>
            <a:endParaRPr lang="en-US" dirty="0"/>
          </a:p>
          <a:p>
            <a:r>
              <a:rPr lang="en-US" sz="1600" dirty="0"/>
              <a:t>Washington-based World Central Kitchen uses data from satellites in low Earth orbit to build maps supporting staff and volunteers distributing food and water in disaster areas. The nonprofit gets the data through NASA’s Disasters Response Coordination System, managed by Goddard Space Flight Center.</a:t>
            </a:r>
          </a:p>
        </p:txBody>
      </p:sp>
      <p:sp>
        <p:nvSpPr>
          <p:cNvPr id="4" name="Text Placeholder 3">
            <a:extLst>
              <a:ext uri="{FF2B5EF4-FFF2-40B4-BE49-F238E27FC236}">
                <a16:creationId xmlns:a16="http://schemas.microsoft.com/office/drawing/2014/main" id="{F05835C6-8FCA-A112-3B1B-2EC7F8CA148B}"/>
              </a:ext>
            </a:extLst>
          </p:cNvPr>
          <p:cNvSpPr>
            <a:spLocks noGrp="1"/>
          </p:cNvSpPr>
          <p:nvPr>
            <p:ph type="body" sz="quarter" idx="13"/>
          </p:nvPr>
        </p:nvSpPr>
        <p:spPr>
          <a:xfrm>
            <a:off x="205273" y="622940"/>
            <a:ext cx="7908090" cy="415925"/>
          </a:xfrm>
        </p:spPr>
        <p:txBody>
          <a:bodyPr/>
          <a:lstStyle/>
          <a:p>
            <a:r>
              <a:rPr lang="en-US" dirty="0"/>
              <a:t>NASA</a:t>
            </a:r>
            <a:r>
              <a:rPr lang="en-US" b="1" dirty="0"/>
              <a:t> </a:t>
            </a:r>
            <a:r>
              <a:rPr lang="en-US" dirty="0"/>
              <a:t>satellite</a:t>
            </a:r>
            <a:r>
              <a:rPr lang="en-US" b="1" dirty="0"/>
              <a:t> </a:t>
            </a:r>
            <a:r>
              <a:rPr lang="en-US" dirty="0"/>
              <a:t>data helps build maps for first responders, including chefs and other food support</a:t>
            </a:r>
          </a:p>
        </p:txBody>
      </p:sp>
      <p:pic>
        <p:nvPicPr>
          <p:cNvPr id="6" name="Picture 5">
            <a:extLst>
              <a:ext uri="{FF2B5EF4-FFF2-40B4-BE49-F238E27FC236}">
                <a16:creationId xmlns:a16="http://schemas.microsoft.com/office/drawing/2014/main" id="{2C704190-B506-5F45-A6CF-443F44E8B52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680488" y="1066494"/>
            <a:ext cx="4463511" cy="3485152"/>
          </a:xfrm>
          <a:prstGeom prst="rect">
            <a:avLst/>
          </a:prstGeom>
        </p:spPr>
      </p:pic>
    </p:spTree>
    <p:extLst>
      <p:ext uri="{BB962C8B-B14F-4D97-AF65-F5344CB8AC3E}">
        <p14:creationId xmlns:p14="http://schemas.microsoft.com/office/powerpoint/2010/main" val="1698910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69348" y="1488456"/>
            <a:ext cx="4759113"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Endotronix</a:t>
            </a:r>
            <a:r>
              <a:rPr lang="en-US" dirty="0">
                <a:solidFill>
                  <a:schemeClr val="accent2">
                    <a:lumMod val="60000"/>
                    <a:lumOff val="40000"/>
                  </a:schemeClr>
                </a:solidFill>
                <a:latin typeface="Helvetica" pitchFamily="2" charset="0"/>
              </a:rPr>
              <a:t>: Naperville, IL</a:t>
            </a:r>
            <a:br>
              <a:rPr lang="en-US" dirty="0">
                <a:solidFill>
                  <a:schemeClr val="accent2">
                    <a:lumMod val="60000"/>
                    <a:lumOff val="40000"/>
                  </a:schemeClr>
                </a:solidFill>
                <a:latin typeface="Helvetica" pitchFamily="2" charset="0"/>
              </a:rPr>
            </a:br>
            <a:endParaRPr lang="en-US" dirty="0">
              <a:solidFill>
                <a:schemeClr val="accent2">
                  <a:lumMod val="60000"/>
                  <a:lumOff val="40000"/>
                </a:schemeClr>
              </a:solidFill>
              <a:effectLst/>
              <a:latin typeface="Helvetica" pitchFamily="2" charset="0"/>
            </a:endParaRPr>
          </a:p>
          <a:p>
            <a:r>
              <a:rPr lang="en-US" sz="1600" dirty="0"/>
              <a:t>Two engineers at Glenn Research Center developed a tiny, implantable transmitter and handheld reader. Endotronix of Naperville, Illinois, now part of Edwards Lifesciences, licensed the patent and used it to develop a heart monitor that warns heart failure patients of an impending crisis.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494836" cy="560412"/>
          </a:xfrm>
        </p:spPr>
        <p:txBody>
          <a:bodyPr/>
          <a:lstStyle/>
          <a:p>
            <a:r>
              <a:rPr lang="en-US" dirty="0"/>
              <a:t>NASA Invention Goes Straight to the Heart</a:t>
            </a:r>
          </a:p>
        </p:txBody>
      </p:sp>
      <p:sp>
        <p:nvSpPr>
          <p:cNvPr id="5" name="Text Placeholder 10">
            <a:extLst>
              <a:ext uri="{FF2B5EF4-FFF2-40B4-BE49-F238E27FC236}">
                <a16:creationId xmlns:a16="http://schemas.microsoft.com/office/drawing/2014/main" id="{220200EC-8C63-D3AC-B304-C253C9882332}"/>
              </a:ext>
            </a:extLst>
          </p:cNvPr>
          <p:cNvSpPr txBox="1">
            <a:spLocks/>
          </p:cNvSpPr>
          <p:nvPr/>
        </p:nvSpPr>
        <p:spPr>
          <a:xfrm>
            <a:off x="169348" y="738641"/>
            <a:ext cx="7854689" cy="307777"/>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Pulmonary artery pressure sensor helps avert heart failure, keep patients out of hospital </a:t>
            </a:r>
          </a:p>
        </p:txBody>
      </p:sp>
      <p:pic>
        <p:nvPicPr>
          <p:cNvPr id="9" name="Picture 8">
            <a:extLst>
              <a:ext uri="{FF2B5EF4-FFF2-40B4-BE49-F238E27FC236}">
                <a16:creationId xmlns:a16="http://schemas.microsoft.com/office/drawing/2014/main" id="{40523248-4E6A-D11D-9657-7A67D916295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98942" y="1441369"/>
            <a:ext cx="4045058" cy="3706426"/>
          </a:xfrm>
          <a:prstGeom prst="rect">
            <a:avLst/>
          </a:prstGeom>
        </p:spPr>
      </p:pic>
    </p:spTree>
    <p:extLst>
      <p:ext uri="{BB962C8B-B14F-4D97-AF65-F5344CB8AC3E}">
        <p14:creationId xmlns:p14="http://schemas.microsoft.com/office/powerpoint/2010/main" val="2787483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375491"/>
            <a:ext cx="3144625"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Apptronik</a:t>
            </a:r>
            <a:r>
              <a:rPr lang="en-US" dirty="0">
                <a:solidFill>
                  <a:schemeClr val="accent2">
                    <a:lumMod val="60000"/>
                    <a:lumOff val="40000"/>
                  </a:schemeClr>
                </a:solidFill>
                <a:latin typeface="Helvetica" pitchFamily="2" charset="0"/>
              </a:rPr>
              <a:t>: Austin, TX</a:t>
            </a:r>
            <a:br>
              <a:rPr lang="en-US" dirty="0">
                <a:solidFill>
                  <a:schemeClr val="accent2">
                    <a:lumMod val="60000"/>
                    <a:lumOff val="40000"/>
                  </a:schemeClr>
                </a:solidFill>
                <a:latin typeface="Helvetica" pitchFamily="2" charset="0"/>
              </a:rPr>
            </a:br>
            <a:endParaRPr lang="en-US" kern="0" dirty="0">
              <a:solidFill>
                <a:schemeClr val="accent2">
                  <a:lumMod val="60000"/>
                  <a:lumOff val="40000"/>
                </a:schemeClr>
              </a:solidFill>
            </a:endParaRPr>
          </a:p>
          <a:p>
            <a:r>
              <a:rPr lang="en-US" sz="1600" dirty="0"/>
              <a:t>A humanoid robot from Austin, Texas-based Apptronik is the result of numerous collaborations with Johnson Space Center, including SBIR contracts. The Apollo robot is currently working in factories on Earth.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374334" cy="538405"/>
          </a:xfrm>
        </p:spPr>
        <p:txBody>
          <a:bodyPr/>
          <a:lstStyle/>
          <a:p>
            <a:r>
              <a:rPr lang="en-US" dirty="0"/>
              <a:t>Humanoid Robots Assist Assembly Lines</a:t>
            </a:r>
          </a:p>
        </p:txBody>
      </p:sp>
      <p:sp>
        <p:nvSpPr>
          <p:cNvPr id="3" name="Text Placeholder 5">
            <a:extLst>
              <a:ext uri="{FF2B5EF4-FFF2-40B4-BE49-F238E27FC236}">
                <a16:creationId xmlns:a16="http://schemas.microsoft.com/office/drawing/2014/main" id="{0F1DD1B7-0FD2-953D-7696-830571329D70}"/>
              </a:ext>
            </a:extLst>
          </p:cNvPr>
          <p:cNvSpPr txBox="1">
            <a:spLocks/>
          </p:cNvSpPr>
          <p:nvPr/>
        </p:nvSpPr>
        <p:spPr>
          <a:xfrm>
            <a:off x="148754" y="622940"/>
            <a:ext cx="8414060"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Apollo robots work in environments designed for people — on Earth and in space</a:t>
            </a:r>
          </a:p>
        </p:txBody>
      </p:sp>
      <p:pic>
        <p:nvPicPr>
          <p:cNvPr id="6" name="Picture 5">
            <a:extLst>
              <a:ext uri="{FF2B5EF4-FFF2-40B4-BE49-F238E27FC236}">
                <a16:creationId xmlns:a16="http://schemas.microsoft.com/office/drawing/2014/main" id="{C3AFCC60-E20B-4100-8A21-425CD2318FB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359554" y="1714963"/>
            <a:ext cx="3784446" cy="2520395"/>
          </a:xfrm>
          <a:prstGeom prst="rect">
            <a:avLst/>
          </a:prstGeom>
        </p:spPr>
      </p:pic>
      <p:pic>
        <p:nvPicPr>
          <p:cNvPr id="5" name="Picture 4">
            <a:extLst>
              <a:ext uri="{FF2B5EF4-FFF2-40B4-BE49-F238E27FC236}">
                <a16:creationId xmlns:a16="http://schemas.microsoft.com/office/drawing/2014/main" id="{0E141EB9-F30A-E6E9-86CC-8E4E524969AA}"/>
              </a:ext>
            </a:extLst>
          </p:cNvPr>
          <p:cNvPicPr>
            <a:picLocks noChangeAspect="1"/>
          </p:cNvPicPr>
          <p:nvPr/>
        </p:nvPicPr>
        <p:blipFill>
          <a:blip r:embed="rId3"/>
          <a:srcRect/>
          <a:stretch/>
        </p:blipFill>
        <p:spPr>
          <a:xfrm>
            <a:off x="3418125" y="1722344"/>
            <a:ext cx="1873023" cy="1191337"/>
          </a:xfrm>
          <a:prstGeom prst="rect">
            <a:avLst/>
          </a:prstGeom>
        </p:spPr>
      </p:pic>
      <p:sp>
        <p:nvSpPr>
          <p:cNvPr id="7" name="TextBox 6">
            <a:extLst>
              <a:ext uri="{FF2B5EF4-FFF2-40B4-BE49-F238E27FC236}">
                <a16:creationId xmlns:a16="http://schemas.microsoft.com/office/drawing/2014/main" id="{831DE68B-A9EC-B13D-22D7-F4A15018EC28}"/>
              </a:ext>
            </a:extLst>
          </p:cNvPr>
          <p:cNvSpPr txBox="1"/>
          <p:nvPr/>
        </p:nvSpPr>
        <p:spPr>
          <a:xfrm>
            <a:off x="1472339" y="4486759"/>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9" name="TextBox 8">
            <a:extLst>
              <a:ext uri="{FF2B5EF4-FFF2-40B4-BE49-F238E27FC236}">
                <a16:creationId xmlns:a16="http://schemas.microsoft.com/office/drawing/2014/main" id="{9DC988DE-5E97-40BD-293C-557A132239E5}"/>
              </a:ext>
            </a:extLst>
          </p:cNvPr>
          <p:cNvSpPr txBox="1"/>
          <p:nvPr/>
        </p:nvSpPr>
        <p:spPr>
          <a:xfrm>
            <a:off x="1038386" y="4378271"/>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pic>
        <p:nvPicPr>
          <p:cNvPr id="10" name="Picture 9">
            <a:extLst>
              <a:ext uri="{FF2B5EF4-FFF2-40B4-BE49-F238E27FC236}">
                <a16:creationId xmlns:a16="http://schemas.microsoft.com/office/drawing/2014/main" id="{5E392F85-2049-DAE4-7026-38485083E61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418125" y="2975675"/>
            <a:ext cx="1873022" cy="1259683"/>
          </a:xfrm>
          <a:prstGeom prst="rect">
            <a:avLst/>
          </a:prstGeom>
        </p:spPr>
      </p:pic>
    </p:spTree>
    <p:extLst>
      <p:ext uri="{BB962C8B-B14F-4D97-AF65-F5344CB8AC3E}">
        <p14:creationId xmlns:p14="http://schemas.microsoft.com/office/powerpoint/2010/main" val="3772139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3B103-25B6-0A92-C580-2B52B41970D5}"/>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D48D827E-3557-38A0-97AB-1654898247DB}"/>
              </a:ext>
            </a:extLst>
          </p:cNvPr>
          <p:cNvSpPr txBox="1">
            <a:spLocks/>
          </p:cNvSpPr>
          <p:nvPr/>
        </p:nvSpPr>
        <p:spPr>
          <a:xfrm>
            <a:off x="134906" y="1375491"/>
            <a:ext cx="4129363"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Heetshield</a:t>
            </a:r>
            <a:r>
              <a:rPr lang="en-US" dirty="0">
                <a:solidFill>
                  <a:schemeClr val="accent2">
                    <a:lumMod val="60000"/>
                    <a:lumOff val="40000"/>
                  </a:schemeClr>
                </a:solidFill>
                <a:latin typeface="Helvetica" pitchFamily="2" charset="0"/>
              </a:rPr>
              <a:t>: Flagstaff, AZ</a:t>
            </a:r>
            <a:br>
              <a:rPr lang="en-US" dirty="0">
                <a:solidFill>
                  <a:schemeClr val="accent2">
                    <a:lumMod val="60000"/>
                    <a:lumOff val="40000"/>
                  </a:schemeClr>
                </a:solidFill>
                <a:latin typeface="Helvetica" pitchFamily="2" charset="0"/>
              </a:rPr>
            </a:br>
            <a:endParaRPr lang="en-US" kern="0" dirty="0">
              <a:solidFill>
                <a:schemeClr val="accent2">
                  <a:lumMod val="60000"/>
                  <a:lumOff val="40000"/>
                </a:schemeClr>
              </a:solidFill>
            </a:endParaRPr>
          </a:p>
          <a:p>
            <a:r>
              <a:rPr lang="en-US" dirty="0"/>
              <a:t>Langley Research Center has funded multiple SBIR contracts with Flagstaff, Arizona-based Miller Scientific, doing business as Heetshield, which then developed insulation for industrial purposes and innovated new methods of manufacturing insulation for commercial aerospace.</a:t>
            </a:r>
          </a:p>
        </p:txBody>
      </p:sp>
      <p:sp>
        <p:nvSpPr>
          <p:cNvPr id="2" name="Title 1">
            <a:extLst>
              <a:ext uri="{FF2B5EF4-FFF2-40B4-BE49-F238E27FC236}">
                <a16:creationId xmlns:a16="http://schemas.microsoft.com/office/drawing/2014/main" id="{B3B17B2C-2F5C-FD71-65A3-68F287365D57}"/>
              </a:ext>
            </a:extLst>
          </p:cNvPr>
          <p:cNvSpPr>
            <a:spLocks noGrp="1"/>
          </p:cNvSpPr>
          <p:nvPr>
            <p:ph type="title"/>
          </p:nvPr>
        </p:nvSpPr>
        <p:spPr>
          <a:xfrm>
            <a:off x="154057" y="84535"/>
            <a:ext cx="6374334" cy="538405"/>
          </a:xfrm>
        </p:spPr>
        <p:txBody>
          <a:bodyPr/>
          <a:lstStyle/>
          <a:p>
            <a:r>
              <a:rPr lang="en-US" dirty="0"/>
              <a:t>Beat the ‘Heet’ at 400,000 Feet</a:t>
            </a:r>
          </a:p>
        </p:txBody>
      </p:sp>
      <p:sp>
        <p:nvSpPr>
          <p:cNvPr id="3" name="Text Placeholder 5">
            <a:extLst>
              <a:ext uri="{FF2B5EF4-FFF2-40B4-BE49-F238E27FC236}">
                <a16:creationId xmlns:a16="http://schemas.microsoft.com/office/drawing/2014/main" id="{41AB30D0-2262-3603-8BEA-240902224C06}"/>
              </a:ext>
            </a:extLst>
          </p:cNvPr>
          <p:cNvSpPr txBox="1">
            <a:spLocks/>
          </p:cNvSpPr>
          <p:nvPr/>
        </p:nvSpPr>
        <p:spPr>
          <a:xfrm>
            <a:off x="148754" y="622940"/>
            <a:ext cx="4502377" cy="379383"/>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NASA funding helps high-tech insulation take flight</a:t>
            </a:r>
          </a:p>
        </p:txBody>
      </p:sp>
      <p:sp>
        <p:nvSpPr>
          <p:cNvPr id="7" name="TextBox 6">
            <a:extLst>
              <a:ext uri="{FF2B5EF4-FFF2-40B4-BE49-F238E27FC236}">
                <a16:creationId xmlns:a16="http://schemas.microsoft.com/office/drawing/2014/main" id="{F972957E-5ECD-7DC6-7401-498AA4A91EEA}"/>
              </a:ext>
            </a:extLst>
          </p:cNvPr>
          <p:cNvSpPr txBox="1"/>
          <p:nvPr/>
        </p:nvSpPr>
        <p:spPr>
          <a:xfrm>
            <a:off x="1472339" y="4486759"/>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9" name="TextBox 8">
            <a:extLst>
              <a:ext uri="{FF2B5EF4-FFF2-40B4-BE49-F238E27FC236}">
                <a16:creationId xmlns:a16="http://schemas.microsoft.com/office/drawing/2014/main" id="{21AD4EBC-C5DB-BA0F-171A-2FD44193EBCC}"/>
              </a:ext>
            </a:extLst>
          </p:cNvPr>
          <p:cNvSpPr txBox="1"/>
          <p:nvPr/>
        </p:nvSpPr>
        <p:spPr>
          <a:xfrm>
            <a:off x="1038386" y="4378271"/>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pic>
        <p:nvPicPr>
          <p:cNvPr id="11" name="Picture 10">
            <a:extLst>
              <a:ext uri="{FF2B5EF4-FFF2-40B4-BE49-F238E27FC236}">
                <a16:creationId xmlns:a16="http://schemas.microsoft.com/office/drawing/2014/main" id="{A2D59A77-8603-A75D-9ED6-177B944C0D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23842" y="2769782"/>
            <a:ext cx="2938652" cy="1881554"/>
          </a:xfrm>
          <a:prstGeom prst="rect">
            <a:avLst/>
          </a:prstGeom>
        </p:spPr>
      </p:pic>
      <p:pic>
        <p:nvPicPr>
          <p:cNvPr id="13" name="Picture 12" descr="A computer screen capture&#10;&#10;AI-generated content may be incorrect.">
            <a:extLst>
              <a:ext uri="{FF2B5EF4-FFF2-40B4-BE49-F238E27FC236}">
                <a16:creationId xmlns:a16="http://schemas.microsoft.com/office/drawing/2014/main" id="{713C5C3D-EB37-5BF5-490C-C5ADC00FF3D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423842" y="622940"/>
            <a:ext cx="2938652" cy="2061876"/>
          </a:xfrm>
          <a:prstGeom prst="rect">
            <a:avLst/>
          </a:prstGeom>
        </p:spPr>
      </p:pic>
    </p:spTree>
    <p:extLst>
      <p:ext uri="{BB962C8B-B14F-4D97-AF65-F5344CB8AC3E}">
        <p14:creationId xmlns:p14="http://schemas.microsoft.com/office/powerpoint/2010/main" val="158032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CCA25-D72F-793B-B3E2-B96310E94A6B}"/>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CC6AF4DC-239A-E45B-12E6-64288A51979F}"/>
              </a:ext>
            </a:extLst>
          </p:cNvPr>
          <p:cNvSpPr txBox="1">
            <a:spLocks/>
          </p:cNvSpPr>
          <p:nvPr/>
        </p:nvSpPr>
        <p:spPr>
          <a:xfrm>
            <a:off x="134906" y="1375491"/>
            <a:ext cx="4437094"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Tech-X</a:t>
            </a:r>
            <a:r>
              <a:rPr lang="en-US" dirty="0">
                <a:solidFill>
                  <a:srgbClr val="00B0F0"/>
                </a:solidFill>
                <a:latin typeface="Helvetica" pitchFamily="2" charset="0"/>
              </a:rPr>
              <a:t>:</a:t>
            </a:r>
            <a:r>
              <a:rPr lang="en-US" dirty="0">
                <a:solidFill>
                  <a:srgbClr val="0070C0"/>
                </a:solidFill>
                <a:latin typeface="Helvetica" pitchFamily="2" charset="0"/>
              </a:rPr>
              <a:t> </a:t>
            </a:r>
            <a:r>
              <a:rPr lang="en-US" dirty="0">
                <a:solidFill>
                  <a:srgbClr val="00B0F0"/>
                </a:solidFill>
              </a:rPr>
              <a:t>Boulder, Colorado </a:t>
            </a:r>
            <a:br>
              <a:rPr lang="en-US" dirty="0">
                <a:solidFill>
                  <a:schemeClr val="accent2">
                    <a:lumMod val="60000"/>
                    <a:lumOff val="40000"/>
                  </a:schemeClr>
                </a:solidFill>
                <a:latin typeface="Helvetica" pitchFamily="2" charset="0"/>
              </a:rPr>
            </a:br>
            <a:endParaRPr lang="en-US" kern="0" dirty="0">
              <a:solidFill>
                <a:schemeClr val="accent2">
                  <a:lumMod val="60000"/>
                  <a:lumOff val="40000"/>
                </a:schemeClr>
              </a:solidFill>
            </a:endParaRPr>
          </a:p>
          <a:p>
            <a:r>
              <a:rPr lang="en-US" dirty="0"/>
              <a:t>To develop radiation sensors for deep space missions, Johnson Space Center provided SBIR funding to Tech-X Corporation in Boulder, Colorado, to design software that reliably simulates how radiation travels, which is useful for commercial space, industrial manufacturing and medical devices.</a:t>
            </a:r>
          </a:p>
        </p:txBody>
      </p:sp>
      <p:sp>
        <p:nvSpPr>
          <p:cNvPr id="2" name="Title 1">
            <a:extLst>
              <a:ext uri="{FF2B5EF4-FFF2-40B4-BE49-F238E27FC236}">
                <a16:creationId xmlns:a16="http://schemas.microsoft.com/office/drawing/2014/main" id="{95D6E2E3-8C73-3531-13D8-CE74ECB4DB65}"/>
              </a:ext>
            </a:extLst>
          </p:cNvPr>
          <p:cNvSpPr>
            <a:spLocks noGrp="1"/>
          </p:cNvSpPr>
          <p:nvPr>
            <p:ph type="title"/>
          </p:nvPr>
        </p:nvSpPr>
        <p:spPr>
          <a:xfrm>
            <a:off x="154057" y="84535"/>
            <a:ext cx="6374334" cy="538405"/>
          </a:xfrm>
        </p:spPr>
        <p:txBody>
          <a:bodyPr/>
          <a:lstStyle/>
          <a:p>
            <a:r>
              <a:rPr lang="en-US" dirty="0"/>
              <a:t>Simulations That Are Positively Radiant</a:t>
            </a:r>
          </a:p>
        </p:txBody>
      </p:sp>
      <p:sp>
        <p:nvSpPr>
          <p:cNvPr id="3" name="Text Placeholder 5">
            <a:extLst>
              <a:ext uri="{FF2B5EF4-FFF2-40B4-BE49-F238E27FC236}">
                <a16:creationId xmlns:a16="http://schemas.microsoft.com/office/drawing/2014/main" id="{F4BAD1F9-B5D9-13FE-2011-18154BC33BFB}"/>
              </a:ext>
            </a:extLst>
          </p:cNvPr>
          <p:cNvSpPr txBox="1">
            <a:spLocks/>
          </p:cNvSpPr>
          <p:nvPr/>
        </p:nvSpPr>
        <p:spPr>
          <a:xfrm>
            <a:off x="148754" y="622940"/>
            <a:ext cx="6797169" cy="405760"/>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Radiation simulation software helps keep astronauts and patients safe </a:t>
            </a:r>
          </a:p>
        </p:txBody>
      </p:sp>
      <p:sp>
        <p:nvSpPr>
          <p:cNvPr id="7" name="TextBox 6">
            <a:extLst>
              <a:ext uri="{FF2B5EF4-FFF2-40B4-BE49-F238E27FC236}">
                <a16:creationId xmlns:a16="http://schemas.microsoft.com/office/drawing/2014/main" id="{D9367CEA-B362-3E99-6729-89704B993181}"/>
              </a:ext>
            </a:extLst>
          </p:cNvPr>
          <p:cNvSpPr txBox="1"/>
          <p:nvPr/>
        </p:nvSpPr>
        <p:spPr>
          <a:xfrm>
            <a:off x="1472339" y="4486759"/>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9" name="TextBox 8">
            <a:extLst>
              <a:ext uri="{FF2B5EF4-FFF2-40B4-BE49-F238E27FC236}">
                <a16:creationId xmlns:a16="http://schemas.microsoft.com/office/drawing/2014/main" id="{DFB8C607-500E-6D9E-0322-803480890D41}"/>
              </a:ext>
            </a:extLst>
          </p:cNvPr>
          <p:cNvSpPr txBox="1"/>
          <p:nvPr/>
        </p:nvSpPr>
        <p:spPr>
          <a:xfrm>
            <a:off x="1038386" y="4378271"/>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pic>
        <p:nvPicPr>
          <p:cNvPr id="5" name="Picture 4">
            <a:extLst>
              <a:ext uri="{FF2B5EF4-FFF2-40B4-BE49-F238E27FC236}">
                <a16:creationId xmlns:a16="http://schemas.microsoft.com/office/drawing/2014/main" id="{55DA003B-645E-69C5-28E7-17DBD94A64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6905" y="1375491"/>
            <a:ext cx="4437095" cy="3007754"/>
          </a:xfrm>
          <a:prstGeom prst="rect">
            <a:avLst/>
          </a:prstGeom>
        </p:spPr>
      </p:pic>
    </p:spTree>
    <p:extLst>
      <p:ext uri="{BB962C8B-B14F-4D97-AF65-F5344CB8AC3E}">
        <p14:creationId xmlns:p14="http://schemas.microsoft.com/office/powerpoint/2010/main" val="1911136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488456"/>
            <a:ext cx="4054324"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IBM</a:t>
            </a:r>
            <a:r>
              <a:rPr lang="en-US" dirty="0">
                <a:solidFill>
                  <a:schemeClr val="accent2">
                    <a:lumMod val="60000"/>
                    <a:lumOff val="40000"/>
                  </a:schemeClr>
                </a:solidFill>
                <a:effectLst/>
                <a:latin typeface="Helvetica" pitchFamily="2" charset="0"/>
              </a:rPr>
              <a:t>: </a:t>
            </a:r>
            <a:r>
              <a:rPr lang="en-US" dirty="0">
                <a:solidFill>
                  <a:schemeClr val="accent2">
                    <a:lumMod val="60000"/>
                    <a:lumOff val="40000"/>
                  </a:schemeClr>
                </a:solidFill>
                <a:latin typeface="Helvetica" pitchFamily="2" charset="0"/>
              </a:rPr>
              <a:t>Armonk, NY</a:t>
            </a:r>
            <a:br>
              <a:rPr lang="en-US" dirty="0">
                <a:solidFill>
                  <a:schemeClr val="accent2">
                    <a:lumMod val="60000"/>
                    <a:lumOff val="40000"/>
                  </a:schemeClr>
                </a:solidFill>
                <a:latin typeface="Helvetica" pitchFamily="2" charset="0"/>
              </a:rPr>
            </a:br>
            <a:endParaRPr lang="en-US" kern="0" dirty="0"/>
          </a:p>
          <a:p>
            <a:r>
              <a:rPr lang="en-US" sz="1600" dirty="0"/>
              <a:t>Engineers at Ames Research Center and IBM, headquartered in Armonk, New York, worked together to build artificially intelligent foundation models of the planet based on Earth-imaging and weather data, creating living digital models of the globe that can be trained for countless applications. </a:t>
            </a:r>
          </a:p>
          <a:p>
            <a:pPr algn="l"/>
            <a:br>
              <a:rPr lang="en-US" sz="1600" dirty="0"/>
            </a:br>
            <a:endParaRPr lang="en-US" sz="1600" kern="1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274693" cy="415925"/>
          </a:xfrm>
        </p:spPr>
        <p:txBody>
          <a:bodyPr/>
          <a:lstStyle/>
          <a:p>
            <a:r>
              <a:rPr lang="en-US" dirty="0"/>
              <a:t>Planet in a Program</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39892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Joint effort yields open-source artificial intelligence foundation models of the entire planet </a:t>
            </a:r>
          </a:p>
        </p:txBody>
      </p:sp>
      <p:pic>
        <p:nvPicPr>
          <p:cNvPr id="6" name="Picture 5">
            <a:extLst>
              <a:ext uri="{FF2B5EF4-FFF2-40B4-BE49-F238E27FC236}">
                <a16:creationId xmlns:a16="http://schemas.microsoft.com/office/drawing/2014/main" id="{413C53DF-4BC0-6884-B180-967845B6B15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72321" y="1221971"/>
            <a:ext cx="3271679" cy="3271679"/>
          </a:xfrm>
          <a:prstGeom prst="rect">
            <a:avLst/>
          </a:prstGeom>
        </p:spPr>
      </p:pic>
      <p:pic>
        <p:nvPicPr>
          <p:cNvPr id="5" name="Picture 4">
            <a:extLst>
              <a:ext uri="{FF2B5EF4-FFF2-40B4-BE49-F238E27FC236}">
                <a16:creationId xmlns:a16="http://schemas.microsoft.com/office/drawing/2014/main" id="{0760B9DB-45A1-8D78-AAB2-89B3681B52D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02609" y="2115799"/>
            <a:ext cx="1395814" cy="1333314"/>
          </a:xfrm>
          <a:prstGeom prst="rect">
            <a:avLst/>
          </a:prstGeom>
        </p:spPr>
      </p:pic>
    </p:spTree>
    <p:extLst>
      <p:ext uri="{BB962C8B-B14F-4D97-AF65-F5344CB8AC3E}">
        <p14:creationId xmlns:p14="http://schemas.microsoft.com/office/powerpoint/2010/main" val="1771461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66967-1267-71D5-DDED-827FBE8C862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935224" y="1456169"/>
            <a:ext cx="4208776" cy="2010161"/>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84506" y="1409675"/>
            <a:ext cx="4716064" cy="3359215"/>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Earthly Labs</a:t>
            </a:r>
            <a:r>
              <a:rPr lang="en-US" dirty="0">
                <a:solidFill>
                  <a:schemeClr val="accent2">
                    <a:lumMod val="60000"/>
                    <a:lumOff val="40000"/>
                  </a:schemeClr>
                </a:solidFill>
                <a:effectLst/>
                <a:latin typeface="Helvetica" pitchFamily="2" charset="0"/>
              </a:rPr>
              <a:t>: </a:t>
            </a:r>
            <a:r>
              <a:rPr lang="en-US" dirty="0">
                <a:solidFill>
                  <a:schemeClr val="accent2">
                    <a:lumMod val="60000"/>
                    <a:lumOff val="40000"/>
                  </a:schemeClr>
                </a:solidFill>
                <a:latin typeface="Helvetica" pitchFamily="2" charset="0"/>
              </a:rPr>
              <a:t>A</a:t>
            </a:r>
            <a:r>
              <a:rPr lang="en-US" dirty="0">
                <a:solidFill>
                  <a:schemeClr val="accent2">
                    <a:lumMod val="60000"/>
                    <a:lumOff val="40000"/>
                  </a:schemeClr>
                </a:solidFill>
                <a:effectLst/>
                <a:latin typeface="Helvetica" pitchFamily="2" charset="0"/>
              </a:rPr>
              <a:t>ustin, TX</a:t>
            </a:r>
          </a:p>
          <a:p>
            <a:endParaRPr lang="en-US" kern="0" dirty="0"/>
          </a:p>
          <a:p>
            <a:r>
              <a:rPr lang="en-US" sz="1600" dirty="0"/>
              <a:t>Earthly Labs of Austin, Texas, now part of Chart Industries, built small-scale carbon-capture technology based on a license from Pioneer Energy. Pioneer had developed the technology based on work the company’s founder did for Johnson Space Center to enable the separation and combination of elements on Mars.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274693" cy="538405"/>
          </a:xfrm>
        </p:spPr>
        <p:txBody>
          <a:bodyPr/>
          <a:lstStyle/>
          <a:p>
            <a:r>
              <a:rPr lang="en-US" dirty="0"/>
              <a:t>Machines from Mars Make Beer Bubbly </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4" y="622940"/>
            <a:ext cx="7814839"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Carbon-capture technology repurposed for breweries spreads and finds new applications </a:t>
            </a:r>
          </a:p>
        </p:txBody>
      </p:sp>
      <p:pic>
        <p:nvPicPr>
          <p:cNvPr id="9" name="Picture 8">
            <a:extLst>
              <a:ext uri="{FF2B5EF4-FFF2-40B4-BE49-F238E27FC236}">
                <a16:creationId xmlns:a16="http://schemas.microsoft.com/office/drawing/2014/main" id="{145AE315-F241-D4C2-0FF1-57D5D566AB4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54791" y="3537100"/>
            <a:ext cx="1460534" cy="1099697"/>
          </a:xfrm>
          <a:prstGeom prst="rect">
            <a:avLst/>
          </a:prstGeom>
        </p:spPr>
      </p:pic>
      <p:pic>
        <p:nvPicPr>
          <p:cNvPr id="4" name="Picture 3">
            <a:extLst>
              <a:ext uri="{FF2B5EF4-FFF2-40B4-BE49-F238E27FC236}">
                <a16:creationId xmlns:a16="http://schemas.microsoft.com/office/drawing/2014/main" id="{7B1D030F-9B44-84C2-9F76-F14373291BA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35224" y="3537100"/>
            <a:ext cx="1467859" cy="1099698"/>
          </a:xfrm>
          <a:prstGeom prst="rect">
            <a:avLst/>
          </a:prstGeom>
        </p:spPr>
      </p:pic>
    </p:spTree>
    <p:extLst>
      <p:ext uri="{BB962C8B-B14F-4D97-AF65-F5344CB8AC3E}">
        <p14:creationId xmlns:p14="http://schemas.microsoft.com/office/powerpoint/2010/main" val="762842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48753" y="1309794"/>
            <a:ext cx="3766953"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Branch Technology</a:t>
            </a:r>
            <a:r>
              <a:rPr lang="en-US" dirty="0">
                <a:solidFill>
                  <a:schemeClr val="accent2">
                    <a:lumMod val="60000"/>
                    <a:lumOff val="40000"/>
                  </a:schemeClr>
                </a:solidFill>
                <a:latin typeface="Helvetica" pitchFamily="2" charset="0"/>
              </a:rPr>
              <a:t>: Chattanooga, TN</a:t>
            </a:r>
            <a:br>
              <a:rPr lang="en-US" dirty="0">
                <a:solidFill>
                  <a:schemeClr val="accent2">
                    <a:lumMod val="60000"/>
                    <a:lumOff val="40000"/>
                  </a:schemeClr>
                </a:solidFill>
                <a:latin typeface="Helvetica" pitchFamily="2" charset="0"/>
              </a:rPr>
            </a:br>
            <a:endParaRPr lang="en-US" kern="0" dirty="0"/>
          </a:p>
          <a:p>
            <a:r>
              <a:rPr lang="en-US" sz="1600" dirty="0"/>
              <a:t>Winning NASA’s 3D Printed Habitat Challenge and outfitting a model lunar habitat for Marshall Space Flight Center have helped Chattanooga, Tennessee-based Branch Technology evolve its signature Freeform 3D Printing technique, which it uses to manufacture custom terrestrial products, including wall panels and cladding.</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t>Lunar Lattices and Their Earthly Impact</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719879"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Novel 3D printing process enables lightweight structures in space and on Earth</a:t>
            </a:r>
          </a:p>
        </p:txBody>
      </p:sp>
      <p:sp>
        <p:nvSpPr>
          <p:cNvPr id="4" name="TextBox 3">
            <a:extLst>
              <a:ext uri="{FF2B5EF4-FFF2-40B4-BE49-F238E27FC236}">
                <a16:creationId xmlns:a16="http://schemas.microsoft.com/office/drawing/2014/main" id="{CDFC7528-BBC8-B5CD-1C8C-B6B9D144209C}"/>
              </a:ext>
            </a:extLst>
          </p:cNvPr>
          <p:cNvSpPr txBox="1"/>
          <p:nvPr/>
        </p:nvSpPr>
        <p:spPr>
          <a:xfrm>
            <a:off x="6599274" y="368595"/>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pic>
        <p:nvPicPr>
          <p:cNvPr id="6" name="Picture 5">
            <a:extLst>
              <a:ext uri="{FF2B5EF4-FFF2-40B4-BE49-F238E27FC236}">
                <a16:creationId xmlns:a16="http://schemas.microsoft.com/office/drawing/2014/main" id="{49345CE4-A80C-B4EA-7DA0-B7C6C9E1D7B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100580" y="1309794"/>
            <a:ext cx="4043420" cy="2426052"/>
          </a:xfrm>
          <a:prstGeom prst="rect">
            <a:avLst/>
          </a:prstGeom>
        </p:spPr>
      </p:pic>
      <p:pic>
        <p:nvPicPr>
          <p:cNvPr id="9" name="Picture 8">
            <a:extLst>
              <a:ext uri="{FF2B5EF4-FFF2-40B4-BE49-F238E27FC236}">
                <a16:creationId xmlns:a16="http://schemas.microsoft.com/office/drawing/2014/main" id="{4F6D46AC-7116-F1B0-8583-CA0EED0CC32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43421" y="1309794"/>
            <a:ext cx="1926606" cy="1155963"/>
          </a:xfrm>
          <a:prstGeom prst="rect">
            <a:avLst/>
          </a:prstGeom>
        </p:spPr>
      </p:pic>
      <p:pic>
        <p:nvPicPr>
          <p:cNvPr id="5" name="Picture 4">
            <a:extLst>
              <a:ext uri="{FF2B5EF4-FFF2-40B4-BE49-F238E27FC236}">
                <a16:creationId xmlns:a16="http://schemas.microsoft.com/office/drawing/2014/main" id="{0C6D7300-03B6-6C74-0B61-94FE721FB8C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158987" y="3450514"/>
            <a:ext cx="1926605" cy="1155963"/>
          </a:xfrm>
          <a:prstGeom prst="rect">
            <a:avLst/>
          </a:prstGeom>
        </p:spPr>
      </p:pic>
    </p:spTree>
    <p:extLst>
      <p:ext uri="{BB962C8B-B14F-4D97-AF65-F5344CB8AC3E}">
        <p14:creationId xmlns:p14="http://schemas.microsoft.com/office/powerpoint/2010/main" val="4191229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4" y="1488456"/>
            <a:ext cx="4374465"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Jon Harman</a:t>
            </a:r>
            <a:r>
              <a:rPr lang="en-US" dirty="0">
                <a:solidFill>
                  <a:schemeClr val="accent2">
                    <a:lumMod val="60000"/>
                    <a:lumOff val="40000"/>
                  </a:schemeClr>
                </a:solidFill>
                <a:effectLst/>
                <a:latin typeface="Helvetica" pitchFamily="2" charset="0"/>
              </a:rPr>
              <a:t>: </a:t>
            </a:r>
            <a:r>
              <a:rPr lang="en-US" dirty="0">
                <a:solidFill>
                  <a:schemeClr val="accent2">
                    <a:lumMod val="60000"/>
                    <a:lumOff val="40000"/>
                  </a:schemeClr>
                </a:solidFill>
                <a:latin typeface="Helvetica" pitchFamily="2" charset="0"/>
              </a:rPr>
              <a:t>Pacifica, CA</a:t>
            </a:r>
            <a:br>
              <a:rPr lang="en-US" dirty="0">
                <a:solidFill>
                  <a:schemeClr val="accent2">
                    <a:lumMod val="60000"/>
                    <a:lumOff val="40000"/>
                  </a:schemeClr>
                </a:solidFill>
                <a:latin typeface="Helvetica" pitchFamily="2" charset="0"/>
              </a:rPr>
            </a:br>
            <a:endParaRPr lang="en-US" sz="1600" i="1" kern="0" dirty="0"/>
          </a:p>
          <a:p>
            <a:r>
              <a:rPr lang="en-US" sz="1600" dirty="0"/>
              <a:t>Rock art enthusiast Jon Harman of Pacifica, California, created the Dstretch software plug-in to enhance digital imagery, based on the decorrelation stretch technique invented at the Jet Propulsion Laboratory. Dstretch is now widely used to make ancient, faded markings visible in photographs, among other applications. </a:t>
            </a:r>
          </a:p>
          <a:p>
            <a:br>
              <a:rPr lang="en-US" sz="1600" i="1" dirty="0"/>
            </a:br>
            <a:endParaRPr lang="en-US" sz="1600" i="1" kern="1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t>Technique for Manipulating Satellite Photos Now Reveals Ancient Images </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54056" y="984185"/>
            <a:ext cx="7078017"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Algorithm NASA first applied to satellite imagery is used to peer into antiquity</a:t>
            </a:r>
          </a:p>
        </p:txBody>
      </p:sp>
      <p:pic>
        <p:nvPicPr>
          <p:cNvPr id="6" name="Picture 5">
            <a:extLst>
              <a:ext uri="{FF2B5EF4-FFF2-40B4-BE49-F238E27FC236}">
                <a16:creationId xmlns:a16="http://schemas.microsoft.com/office/drawing/2014/main" id="{3137563C-34D4-5AC3-E1E3-9CD783B99D7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760543" y="1488456"/>
            <a:ext cx="4383457" cy="2843320"/>
          </a:xfrm>
          <a:prstGeom prst="rect">
            <a:avLst/>
          </a:prstGeom>
        </p:spPr>
      </p:pic>
    </p:spTree>
    <p:extLst>
      <p:ext uri="{BB962C8B-B14F-4D97-AF65-F5344CB8AC3E}">
        <p14:creationId xmlns:p14="http://schemas.microsoft.com/office/powerpoint/2010/main" val="2122388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262049"/>
            <a:ext cx="4816802" cy="3258511"/>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Metalwerks</a:t>
            </a:r>
            <a:r>
              <a:rPr lang="en-US" dirty="0">
                <a:solidFill>
                  <a:schemeClr val="accent2">
                    <a:lumMod val="60000"/>
                    <a:lumOff val="40000"/>
                  </a:schemeClr>
                </a:solidFill>
                <a:latin typeface="Helvetica" pitchFamily="2" charset="0"/>
              </a:rPr>
              <a:t>: Aliquippa, PA</a:t>
            </a:r>
            <a:endParaRPr lang="en-US" dirty="0">
              <a:solidFill>
                <a:schemeClr val="accent2">
                  <a:lumMod val="60000"/>
                  <a:lumOff val="40000"/>
                </a:schemeClr>
              </a:solidFill>
            </a:endParaRPr>
          </a:p>
          <a:p>
            <a:endParaRPr lang="en-US" kern="0" dirty="0"/>
          </a:p>
          <a:p>
            <a:r>
              <a:rPr lang="en-US" sz="1600" dirty="0"/>
              <a:t>In the 1960s, Langley Research Center oversaw a comprehensive investigation of the shape memory alloy nitinol, research that was foundational to nitonol products from Metalwerks, including a new formulation. The Aliquippa, Pennsylvania-based company supplies the medical field and high-tech manufacturing industries with the shape memory alloy.</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solidFill>
                  <a:srgbClr val="FFFFFF"/>
                </a:solidFill>
                <a:latin typeface="Helvetica Neue LT Std" panose="020B0604020202020204" pitchFamily="34" charset="77"/>
              </a:rPr>
              <a:t>Teaching an Old Metal New Tricks</a:t>
            </a:r>
            <a:endParaRPr lang="en-US" dirty="0">
              <a:solidFill>
                <a:srgbClr val="FFFFFF"/>
              </a:solidFill>
              <a:effectLst/>
              <a:latin typeface="Helvetica Neue LT Std" panose="020B0604020202020204" pitchFamily="34" charset="77"/>
            </a:endParaRP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648995"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NASA data enables industry’s continued use of shape-changing memory alloy</a:t>
            </a:r>
          </a:p>
        </p:txBody>
      </p:sp>
      <p:pic>
        <p:nvPicPr>
          <p:cNvPr id="5" name="Picture 4">
            <a:extLst>
              <a:ext uri="{FF2B5EF4-FFF2-40B4-BE49-F238E27FC236}">
                <a16:creationId xmlns:a16="http://schemas.microsoft.com/office/drawing/2014/main" id="{00273549-DB50-FFC9-5296-41573BE7391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442031" y="1488456"/>
            <a:ext cx="1477962" cy="2364740"/>
          </a:xfrm>
          <a:prstGeom prst="rect">
            <a:avLst/>
          </a:prstGeom>
        </p:spPr>
      </p:pic>
      <p:pic>
        <p:nvPicPr>
          <p:cNvPr id="4" name="Picture 3">
            <a:extLst>
              <a:ext uri="{FF2B5EF4-FFF2-40B4-BE49-F238E27FC236}">
                <a16:creationId xmlns:a16="http://schemas.microsoft.com/office/drawing/2014/main" id="{BE171A6C-1FA9-BF35-C53A-8E6A5228738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19993" y="1488456"/>
            <a:ext cx="1552851" cy="2371066"/>
          </a:xfrm>
          <a:prstGeom prst="rect">
            <a:avLst/>
          </a:prstGeom>
        </p:spPr>
      </p:pic>
    </p:spTree>
    <p:extLst>
      <p:ext uri="{BB962C8B-B14F-4D97-AF65-F5344CB8AC3E}">
        <p14:creationId xmlns:p14="http://schemas.microsoft.com/office/powerpoint/2010/main" val="2045333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488456"/>
            <a:ext cx="3874045"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latin typeface="Arial" panose="020B0604020202020204" pitchFamily="34" charset="0"/>
                <a:cs typeface="Arial" panose="020B0604020202020204" pitchFamily="34" charset="0"/>
              </a:rPr>
              <a:t>Elementum 3D</a:t>
            </a:r>
            <a:r>
              <a:rPr lang="en-US" dirty="0">
                <a:solidFill>
                  <a:schemeClr val="accent2">
                    <a:lumMod val="60000"/>
                    <a:lumOff val="40000"/>
                  </a:schemeClr>
                </a:solidFill>
                <a:effectLst/>
                <a:latin typeface="Arial" panose="020B0604020202020204" pitchFamily="34" charset="0"/>
                <a:cs typeface="Arial" panose="020B0604020202020204" pitchFamily="34" charset="0"/>
              </a:rPr>
              <a:t>: Erie, CO</a:t>
            </a:r>
          </a:p>
          <a:p>
            <a:endParaRPr lang="en-US" kern="0" dirty="0"/>
          </a:p>
          <a:p>
            <a:r>
              <a:rPr lang="en-US" sz="1600" dirty="0"/>
              <a:t>GRX-810, a new alloy developed by Glenn Research Center, will make lightweight, durable metal parts needed for space travel. Under a co-exclusive license for the patented alloy, Elementum 3D of Erie, Colorado, is making it available for commercial space, aviation, and other industries on Earth.</a:t>
            </a:r>
          </a:p>
          <a:p>
            <a:pPr algn="l"/>
            <a:br>
              <a:rPr lang="en-US" sz="1600" dirty="0"/>
            </a:br>
            <a:endParaRPr lang="en-US" sz="16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t>3D Printable Alloy Can Take the Heat</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2" y="622940"/>
            <a:ext cx="7178973"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NASA-developed metallic alloy fills big materials gap for printed parts</a:t>
            </a:r>
          </a:p>
        </p:txBody>
      </p:sp>
      <p:pic>
        <p:nvPicPr>
          <p:cNvPr id="6" name="Picture 5">
            <a:extLst>
              <a:ext uri="{FF2B5EF4-FFF2-40B4-BE49-F238E27FC236}">
                <a16:creationId xmlns:a16="http://schemas.microsoft.com/office/drawing/2014/main" id="{91E504F5-DD2D-7C16-95C5-126D4F2D72F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997844" y="1288449"/>
            <a:ext cx="3146156" cy="2566601"/>
          </a:xfrm>
          <a:prstGeom prst="rect">
            <a:avLst/>
          </a:prstGeom>
        </p:spPr>
      </p:pic>
      <p:pic>
        <p:nvPicPr>
          <p:cNvPr id="4" name="Picture 3">
            <a:extLst>
              <a:ext uri="{FF2B5EF4-FFF2-40B4-BE49-F238E27FC236}">
                <a16:creationId xmlns:a16="http://schemas.microsoft.com/office/drawing/2014/main" id="{F425F54B-0EFB-78A4-0FBC-4435254855C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68306" y="2884212"/>
            <a:ext cx="1726467" cy="1294850"/>
          </a:xfrm>
          <a:prstGeom prst="rect">
            <a:avLst/>
          </a:prstGeom>
        </p:spPr>
      </p:pic>
      <p:pic>
        <p:nvPicPr>
          <p:cNvPr id="5" name="Picture 4">
            <a:extLst>
              <a:ext uri="{FF2B5EF4-FFF2-40B4-BE49-F238E27FC236}">
                <a16:creationId xmlns:a16="http://schemas.microsoft.com/office/drawing/2014/main" id="{DFAD3213-0544-1A12-02C2-44A5528AE23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5135052" y="3235360"/>
            <a:ext cx="1038387" cy="1606331"/>
          </a:xfrm>
          <a:prstGeom prst="rect">
            <a:avLst/>
          </a:prstGeom>
        </p:spPr>
      </p:pic>
    </p:spTree>
    <p:extLst>
      <p:ext uri="{BB962C8B-B14F-4D97-AF65-F5344CB8AC3E}">
        <p14:creationId xmlns:p14="http://schemas.microsoft.com/office/powerpoint/2010/main" val="71046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Extraterrestrial Medical Diagnostics</a:t>
            </a:r>
            <a:br>
              <a:rPr lang="en-US" dirty="0"/>
            </a:br>
            <a:endParaRPr lang="en-US" dirty="0"/>
          </a:p>
        </p:txBody>
      </p:sp>
      <p:pic>
        <p:nvPicPr>
          <p:cNvPr id="6" name="Picture 5">
            <a:extLst>
              <a:ext uri="{FF2B5EF4-FFF2-40B4-BE49-F238E27FC236}">
                <a16:creationId xmlns:a16="http://schemas.microsoft.com/office/drawing/2014/main" id="{2C704190-B506-5F45-A6CF-443F44E8B52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713136" y="1379349"/>
            <a:ext cx="4430864" cy="2944678"/>
          </a:xfrm>
          <a:prstGeom prst="rect">
            <a:avLst/>
          </a:prstGeom>
        </p:spPr>
      </p:pic>
      <p:sp>
        <p:nvSpPr>
          <p:cNvPr id="3" name="Text Placeholder 2">
            <a:extLst>
              <a:ext uri="{FF2B5EF4-FFF2-40B4-BE49-F238E27FC236}">
                <a16:creationId xmlns:a16="http://schemas.microsoft.com/office/drawing/2014/main" id="{D7DBD785-F092-840B-5A69-BD21109271E9}"/>
              </a:ext>
            </a:extLst>
          </p:cNvPr>
          <p:cNvSpPr txBox="1">
            <a:spLocks/>
          </p:cNvSpPr>
          <p:nvPr/>
        </p:nvSpPr>
        <p:spPr>
          <a:xfrm>
            <a:off x="154057" y="1379349"/>
            <a:ext cx="4430864"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1Drop Diagnostics US</a:t>
            </a:r>
            <a:r>
              <a:rPr lang="en-US" dirty="0">
                <a:solidFill>
                  <a:schemeClr val="accent2">
                    <a:lumMod val="60000"/>
                    <a:lumOff val="40000"/>
                  </a:schemeClr>
                </a:solidFill>
                <a:effectLst/>
                <a:latin typeface="Helvetica" pitchFamily="2" charset="0"/>
              </a:rPr>
              <a:t>: Boston, </a:t>
            </a:r>
            <a:r>
              <a:rPr lang="en-US" dirty="0">
                <a:solidFill>
                  <a:schemeClr val="accent2">
                    <a:lumMod val="60000"/>
                    <a:lumOff val="40000"/>
                  </a:schemeClr>
                </a:solidFill>
                <a:latin typeface="Helvetica" pitchFamily="2" charset="0"/>
              </a:rPr>
              <a:t>M</a:t>
            </a:r>
            <a:r>
              <a:rPr lang="en-US" dirty="0">
                <a:solidFill>
                  <a:schemeClr val="accent2">
                    <a:lumMod val="60000"/>
                    <a:lumOff val="40000"/>
                  </a:schemeClr>
                </a:solidFill>
                <a:effectLst/>
                <a:latin typeface="Helvetica" pitchFamily="2" charset="0"/>
              </a:rPr>
              <a:t>A</a:t>
            </a:r>
          </a:p>
          <a:p>
            <a:endParaRPr lang="en-US" sz="1600" dirty="0">
              <a:solidFill>
                <a:srgbClr val="FFFFFF"/>
              </a:solidFill>
              <a:effectLst/>
              <a:latin typeface="Helvetica Neue LT Std" panose="020B0604020202020204" pitchFamily="34" charset="77"/>
            </a:endParaRPr>
          </a:p>
          <a:p>
            <a:r>
              <a:rPr lang="en-US" sz="1600" dirty="0"/>
              <a:t>A portable device made by Boston-based 1Drop Diagnostics US can test a single</a:t>
            </a:r>
            <a:br>
              <a:rPr lang="en-US" sz="1600" dirty="0"/>
            </a:br>
            <a:r>
              <a:rPr lang="en-US" sz="1600" dirty="0"/>
              <a:t>drop of blood for numerous medical conditions. Glenn Research Center prepared the technology for testing on the International Space Station, and it now supports medical research on Earth.</a:t>
            </a:r>
          </a:p>
        </p:txBody>
      </p:sp>
      <p:sp>
        <p:nvSpPr>
          <p:cNvPr id="8" name="Text Placeholder 11">
            <a:extLst>
              <a:ext uri="{FF2B5EF4-FFF2-40B4-BE49-F238E27FC236}">
                <a16:creationId xmlns:a16="http://schemas.microsoft.com/office/drawing/2014/main" id="{B84E352C-C9BB-4604-CC52-964C0D21F8E0}"/>
              </a:ext>
            </a:extLst>
          </p:cNvPr>
          <p:cNvSpPr txBox="1">
            <a:spLocks/>
          </p:cNvSpPr>
          <p:nvPr/>
        </p:nvSpPr>
        <p:spPr>
          <a:xfrm>
            <a:off x="205273" y="622939"/>
            <a:ext cx="6900862"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Miniature laboratory technology tested by NASA returns fast blood test results</a:t>
            </a:r>
          </a:p>
          <a:p>
            <a:endParaRPr lang="en-US" kern="0" dirty="0"/>
          </a:p>
        </p:txBody>
      </p:sp>
    </p:spTree>
    <p:extLst>
      <p:ext uri="{BB962C8B-B14F-4D97-AF65-F5344CB8AC3E}">
        <p14:creationId xmlns:p14="http://schemas.microsoft.com/office/powerpoint/2010/main" val="3204190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488456"/>
            <a:ext cx="4725194"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Lunar Station: Cambridge, MA</a:t>
            </a:r>
            <a:br>
              <a:rPr lang="en-US" dirty="0">
                <a:solidFill>
                  <a:schemeClr val="accent2">
                    <a:lumMod val="60000"/>
                    <a:lumOff val="40000"/>
                  </a:schemeClr>
                </a:solidFill>
              </a:rPr>
            </a:br>
            <a:endParaRPr lang="en-US" sz="1600" kern="0" dirty="0"/>
          </a:p>
          <a:p>
            <a:r>
              <a:rPr lang="en-US" sz="1600" dirty="0"/>
              <a:t>Decades of data that Johnson Space Center has used to identify the possible location of water ice and minerals on the Moon also powers Lunar Station’s analysis of in-situ resources to support mission planning. The Cambridge, Massachusetts-based company can also analyze radiation risk for landers and other surface resources.</a:t>
            </a:r>
          </a:p>
          <a:p>
            <a:br>
              <a:rPr lang="en-US" dirty="0"/>
            </a:br>
            <a:endParaRPr lang="en-US"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480172"/>
          </a:xfrm>
        </p:spPr>
        <p:txBody>
          <a:bodyPr/>
          <a:lstStyle/>
          <a:p>
            <a:r>
              <a:rPr lang="en-US" dirty="0"/>
              <a:t>Living Off Our Moon</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648995"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NASA lunar data finds resources to inform technology, mission planning</a:t>
            </a:r>
          </a:p>
        </p:txBody>
      </p:sp>
      <p:pic>
        <p:nvPicPr>
          <p:cNvPr id="16" name="Picture 15">
            <a:extLst>
              <a:ext uri="{FF2B5EF4-FFF2-40B4-BE49-F238E27FC236}">
                <a16:creationId xmlns:a16="http://schemas.microsoft.com/office/drawing/2014/main" id="{E770BB76-2779-85C6-E55E-076B9D6A8C7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424407" y="1020784"/>
            <a:ext cx="3570840" cy="3600514"/>
          </a:xfrm>
          <a:prstGeom prst="rect">
            <a:avLst/>
          </a:prstGeom>
        </p:spPr>
      </p:pic>
    </p:spTree>
    <p:extLst>
      <p:ext uri="{BB962C8B-B14F-4D97-AF65-F5344CB8AC3E}">
        <p14:creationId xmlns:p14="http://schemas.microsoft.com/office/powerpoint/2010/main" val="4183805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70693" y="1245932"/>
            <a:ext cx="4437095"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Kepler Communications: Toronto, Canada</a:t>
            </a:r>
            <a:br>
              <a:rPr lang="en-US" dirty="0"/>
            </a:br>
            <a:r>
              <a:rPr lang="en-US" dirty="0"/>
              <a:t> </a:t>
            </a:r>
            <a:r>
              <a:rPr lang="en-US" sz="1800" dirty="0">
                <a:effectLst/>
                <a:latin typeface="Arial" panose="020B0604020202020204" pitchFamily="34" charset="0"/>
                <a:ea typeface="Calibri" panose="020F0502020204030204" pitchFamily="34" charset="0"/>
              </a:rPr>
              <a:t> </a:t>
            </a:r>
          </a:p>
          <a:p>
            <a:r>
              <a:rPr lang="en-US" sz="1600" dirty="0"/>
              <a:t>A Debris Assessment Software license helps Toronto-based Kepler Communications test a virtual copy of its satellites, verifying the effectiveness of the planned deorbit scenario required by federal agencies worldwide. NASA’s Johnson Space Center continually updates the program to protect property and people.</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t>The Impact of Space Junk</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Software from NASA gives industry a space debris-mitigation resource</a:t>
            </a:r>
          </a:p>
        </p:txBody>
      </p:sp>
      <p:pic>
        <p:nvPicPr>
          <p:cNvPr id="4" name="Picture 3">
            <a:extLst>
              <a:ext uri="{FF2B5EF4-FFF2-40B4-BE49-F238E27FC236}">
                <a16:creationId xmlns:a16="http://schemas.microsoft.com/office/drawing/2014/main" id="{07AB0D93-4C09-99D7-D295-15BA9BA28FB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19202" y="1038865"/>
            <a:ext cx="2965101" cy="2873995"/>
          </a:xfrm>
          <a:prstGeom prst="rect">
            <a:avLst/>
          </a:prstGeom>
        </p:spPr>
      </p:pic>
      <p:pic>
        <p:nvPicPr>
          <p:cNvPr id="6" name="Picture 5">
            <a:extLst>
              <a:ext uri="{FF2B5EF4-FFF2-40B4-BE49-F238E27FC236}">
                <a16:creationId xmlns:a16="http://schemas.microsoft.com/office/drawing/2014/main" id="{72F0B712-F84C-F2D4-AB4A-EDFF3902EB1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19972" y="3201943"/>
            <a:ext cx="1320770" cy="1537798"/>
          </a:xfrm>
          <a:prstGeom prst="rect">
            <a:avLst/>
          </a:prstGeom>
        </p:spPr>
      </p:pic>
    </p:spTree>
    <p:extLst>
      <p:ext uri="{BB962C8B-B14F-4D97-AF65-F5344CB8AC3E}">
        <p14:creationId xmlns:p14="http://schemas.microsoft.com/office/powerpoint/2010/main" val="3410747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488456"/>
            <a:ext cx="4511053"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Quest Thermal Group</a:t>
            </a:r>
            <a:r>
              <a:rPr lang="en-US" kern="0" dirty="0">
                <a:solidFill>
                  <a:schemeClr val="accent2">
                    <a:lumMod val="60000"/>
                    <a:lumOff val="40000"/>
                  </a:schemeClr>
                </a:solidFill>
                <a:latin typeface="Helvetica Neue LT Std" panose="020B0604020202020204" pitchFamily="34" charset="77"/>
              </a:rPr>
              <a:t>:</a:t>
            </a:r>
            <a:r>
              <a:rPr lang="en-US" dirty="0">
                <a:solidFill>
                  <a:schemeClr val="accent2">
                    <a:lumMod val="60000"/>
                    <a:lumOff val="40000"/>
                  </a:schemeClr>
                </a:solidFill>
                <a:latin typeface="Helvetica Neue LT Std" panose="020B0604020202020204" pitchFamily="34" charset="77"/>
              </a:rPr>
              <a:t> Arvada, CO </a:t>
            </a:r>
            <a:br>
              <a:rPr lang="en-US" dirty="0">
                <a:solidFill>
                  <a:schemeClr val="accent2">
                    <a:lumMod val="60000"/>
                    <a:lumOff val="40000"/>
                  </a:schemeClr>
                </a:solidFill>
                <a:latin typeface="Helvetica Neue LT Std" panose="020B0604020202020204" pitchFamily="34" charset="77"/>
              </a:rPr>
            </a:br>
            <a:br>
              <a:rPr lang="en-US" dirty="0">
                <a:solidFill>
                  <a:schemeClr val="accent2">
                    <a:lumMod val="60000"/>
                    <a:lumOff val="40000"/>
                  </a:schemeClr>
                </a:solidFill>
                <a:latin typeface="Helvetica Neue LT Std" panose="020B0604020202020204" pitchFamily="34" charset="77"/>
              </a:rPr>
            </a:br>
            <a:r>
              <a:rPr lang="en-US" sz="1600" dirty="0"/>
              <a:t>With SBIR funding from Glenn Research Center and other NASA field centers, Quest Thermal Group of Arvada, Colorado, developed a more uniform, effective, structurally sound take on traditional multilayer insulation and refined it into several specialized versions for different applications. These insulators will also be useful on Earth.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t>New Insulation Can Benefit Many Industries</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704329"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Enhancements to a classic spinoff can benefit hydrogen energy, refrigeration, more</a:t>
            </a:r>
          </a:p>
        </p:txBody>
      </p:sp>
      <p:pic>
        <p:nvPicPr>
          <p:cNvPr id="14" name="Picture 13">
            <a:extLst>
              <a:ext uri="{FF2B5EF4-FFF2-40B4-BE49-F238E27FC236}">
                <a16:creationId xmlns:a16="http://schemas.microsoft.com/office/drawing/2014/main" id="{EC30FF80-FC64-6A49-6815-12BC292F72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773478" y="1325105"/>
            <a:ext cx="4370523" cy="3272202"/>
          </a:xfrm>
          <a:prstGeom prst="rect">
            <a:avLst/>
          </a:prstGeom>
        </p:spPr>
      </p:pic>
    </p:spTree>
    <p:extLst>
      <p:ext uri="{BB962C8B-B14F-4D97-AF65-F5344CB8AC3E}">
        <p14:creationId xmlns:p14="http://schemas.microsoft.com/office/powerpoint/2010/main" val="122564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488456"/>
            <a:ext cx="3816940"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Electra Vehicles</a:t>
            </a:r>
            <a:r>
              <a:rPr lang="en-US" dirty="0">
                <a:solidFill>
                  <a:schemeClr val="accent2">
                    <a:lumMod val="60000"/>
                    <a:lumOff val="40000"/>
                  </a:schemeClr>
                </a:solidFill>
              </a:rPr>
              <a:t>: Boston, MA </a:t>
            </a:r>
            <a:br>
              <a:rPr lang="en-US" dirty="0"/>
            </a:br>
            <a:r>
              <a:rPr lang="en-US" sz="1800" dirty="0">
                <a:effectLst/>
                <a:latin typeface="Arial" panose="020B0604020202020204" pitchFamily="34" charset="0"/>
                <a:ea typeface="Calibri" panose="020F0502020204030204" pitchFamily="34" charset="0"/>
              </a:rPr>
              <a:t> </a:t>
            </a:r>
          </a:p>
          <a:p>
            <a:r>
              <a:rPr lang="en-US" sz="1600" dirty="0"/>
              <a:t>After working with Goddard Space Flight Center on SBIR grants, the founder of Electra Vehicles transferred the knowledge he gained and technology he developed to the field of electric vehicle battery management systems.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428299"/>
          </a:xfrm>
        </p:spPr>
        <p:txBody>
          <a:bodyPr/>
          <a:lstStyle/>
          <a:p>
            <a:r>
              <a:rPr lang="en-US" dirty="0"/>
              <a:t>Knowledge Is Battery Power</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331801"/>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Smart battery management software traces lineage to work with NASA</a:t>
            </a:r>
          </a:p>
          <a:p>
            <a:pPr marL="0" marR="0">
              <a:spcBef>
                <a:spcPts val="0"/>
              </a:spcBef>
              <a:spcAft>
                <a:spcPts val="0"/>
              </a:spcAft>
            </a:pPr>
            <a:endParaRPr lang="en-US" dirty="0">
              <a:effectLst/>
              <a:latin typeface="Arial" panose="020B060402020202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ED769E8A-EEA3-73EB-F345-9D70ACF8922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600577" y="1573574"/>
            <a:ext cx="3543423" cy="2657567"/>
          </a:xfrm>
          <a:prstGeom prst="rect">
            <a:avLst/>
          </a:prstGeom>
        </p:spPr>
      </p:pic>
      <p:pic>
        <p:nvPicPr>
          <p:cNvPr id="10" name="Picture 9">
            <a:extLst>
              <a:ext uri="{FF2B5EF4-FFF2-40B4-BE49-F238E27FC236}">
                <a16:creationId xmlns:a16="http://schemas.microsoft.com/office/drawing/2014/main" id="{7B881396-DCB8-A9C9-8195-FED68082741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165721" y="3006846"/>
            <a:ext cx="1356884" cy="1809178"/>
          </a:xfrm>
          <a:prstGeom prst="rect">
            <a:avLst/>
          </a:prstGeom>
        </p:spPr>
      </p:pic>
      <p:pic>
        <p:nvPicPr>
          <p:cNvPr id="12" name="Picture 11">
            <a:extLst>
              <a:ext uri="{FF2B5EF4-FFF2-40B4-BE49-F238E27FC236}">
                <a16:creationId xmlns:a16="http://schemas.microsoft.com/office/drawing/2014/main" id="{186249BE-A368-BC09-A2A7-5E7824A65BF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697852" y="1402597"/>
            <a:ext cx="1817948" cy="1403017"/>
          </a:xfrm>
          <a:prstGeom prst="rect">
            <a:avLst/>
          </a:prstGeom>
        </p:spPr>
      </p:pic>
    </p:spTree>
    <p:extLst>
      <p:ext uri="{BB962C8B-B14F-4D97-AF65-F5344CB8AC3E}">
        <p14:creationId xmlns:p14="http://schemas.microsoft.com/office/powerpoint/2010/main" val="1442235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7" y="1488456"/>
            <a:ext cx="3942418"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Hydefy</a:t>
            </a:r>
            <a:r>
              <a:rPr lang="en-US" dirty="0">
                <a:solidFill>
                  <a:schemeClr val="accent2">
                    <a:lumMod val="60000"/>
                    <a:lumOff val="40000"/>
                  </a:schemeClr>
                </a:solidFill>
                <a:effectLst/>
                <a:latin typeface="Helvetica Neue LT Std" panose="020B0604020202020204" pitchFamily="34" charset="77"/>
              </a:rPr>
              <a:t>: Chicago, IL</a:t>
            </a: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r>
              <a:rPr lang="en-US" sz="1600" dirty="0"/>
              <a:t>The manufacturing process for a fungi-based leather alternative from Hydefy, a brand from Nature’s Fynd in Chicago, benefited from SBIR funding from Ames Research Center.</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t>Handbag Made from Basic NASA Research</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Space agency interest in organisms and protein result in a fungi faux leather</a:t>
            </a:r>
          </a:p>
        </p:txBody>
      </p:sp>
      <p:sp>
        <p:nvSpPr>
          <p:cNvPr id="4" name="TextBox 3">
            <a:extLst>
              <a:ext uri="{FF2B5EF4-FFF2-40B4-BE49-F238E27FC236}">
                <a16:creationId xmlns:a16="http://schemas.microsoft.com/office/drawing/2014/main" id="{23CD8B30-911D-ECFC-5AB2-11372B7099DF}"/>
              </a:ext>
            </a:extLst>
          </p:cNvPr>
          <p:cNvSpPr txBox="1"/>
          <p:nvPr/>
        </p:nvSpPr>
        <p:spPr>
          <a:xfrm>
            <a:off x="6069874" y="4859383"/>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pic>
        <p:nvPicPr>
          <p:cNvPr id="7" name="Picture 6">
            <a:extLst>
              <a:ext uri="{FF2B5EF4-FFF2-40B4-BE49-F238E27FC236}">
                <a16:creationId xmlns:a16="http://schemas.microsoft.com/office/drawing/2014/main" id="{FFA27B90-5312-9AA7-C976-C3D766242C3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503502" y="1277971"/>
            <a:ext cx="3640499" cy="2705093"/>
          </a:xfrm>
          <a:prstGeom prst="rect">
            <a:avLst/>
          </a:prstGeom>
        </p:spPr>
      </p:pic>
      <p:pic>
        <p:nvPicPr>
          <p:cNvPr id="9" name="Picture 8" descr="A close-up of a purse&#10;&#10;AI-generated content may be incorrect.">
            <a:extLst>
              <a:ext uri="{FF2B5EF4-FFF2-40B4-BE49-F238E27FC236}">
                <a16:creationId xmlns:a16="http://schemas.microsoft.com/office/drawing/2014/main" id="{BDC54643-013B-F74C-3723-2460B81BE9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3553" y="2198355"/>
            <a:ext cx="3036731" cy="2322206"/>
          </a:xfrm>
          <a:prstGeom prst="rect">
            <a:avLst/>
          </a:prstGeom>
        </p:spPr>
      </p:pic>
    </p:spTree>
    <p:extLst>
      <p:ext uri="{BB962C8B-B14F-4D97-AF65-F5344CB8AC3E}">
        <p14:creationId xmlns:p14="http://schemas.microsoft.com/office/powerpoint/2010/main" val="360386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63E950-BF9B-CD90-4630-3EA1284B6C8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673098" y="37040"/>
            <a:ext cx="3968708" cy="5291612"/>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48752" y="1309404"/>
            <a:ext cx="4345755"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rgbClr val="00B0F0"/>
                </a:solidFill>
              </a:rPr>
              <a:t>Ekoï</a:t>
            </a:r>
            <a:r>
              <a:rPr lang="en-US" dirty="0">
                <a:solidFill>
                  <a:schemeClr val="accent2">
                    <a:lumMod val="60000"/>
                    <a:lumOff val="40000"/>
                  </a:schemeClr>
                </a:solidFill>
                <a:effectLst/>
                <a:latin typeface="Helvetica Neue LT Std" panose="020B0604020202020204" pitchFamily="34" charset="77"/>
              </a:rPr>
              <a:t>: </a:t>
            </a:r>
            <a:r>
              <a:rPr lang="en-US" dirty="0">
                <a:solidFill>
                  <a:schemeClr val="accent2">
                    <a:lumMod val="60000"/>
                    <a:lumOff val="40000"/>
                  </a:schemeClr>
                </a:solidFill>
                <a:latin typeface="Helvetica Neue LT Std" panose="020B0604020202020204" pitchFamily="34" charset="77"/>
              </a:rPr>
              <a:t>Fréjus, </a:t>
            </a:r>
            <a:r>
              <a:rPr lang="en-US" dirty="0">
                <a:solidFill>
                  <a:schemeClr val="accent2">
                    <a:lumMod val="60000"/>
                    <a:lumOff val="40000"/>
                  </a:schemeClr>
                </a:solidFill>
                <a:effectLst/>
                <a:latin typeface="Helvetica Neue LT Std" panose="020B0604020202020204" pitchFamily="34" charset="77"/>
              </a:rPr>
              <a:t>France</a:t>
            </a: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r>
              <a:rPr lang="en-US" sz="1600" dirty="0"/>
              <a:t>To improve temperature-regulating materials for spacesuits, Johnson Space Center provided SBIR funding that resulted in a phase-change material commercialized under the name Outlast. Today, Ekoï cycling gear is made with Outlast to help athletes maintain performance and keep cyclists comfortable.</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t>NASA-Derived Textiles Go on Tour</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Temperature-controlling fabric helps athlete cyclists perform</a:t>
            </a:r>
          </a:p>
        </p:txBody>
      </p:sp>
      <p:pic>
        <p:nvPicPr>
          <p:cNvPr id="7" name="Picture 6">
            <a:extLst>
              <a:ext uri="{FF2B5EF4-FFF2-40B4-BE49-F238E27FC236}">
                <a16:creationId xmlns:a16="http://schemas.microsoft.com/office/drawing/2014/main" id="{CE8650A6-76A4-E127-3BB4-7A7A55791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16609" y="2682846"/>
            <a:ext cx="1572053" cy="1572053"/>
          </a:xfrm>
          <a:prstGeom prst="rect">
            <a:avLst/>
          </a:prstGeom>
        </p:spPr>
      </p:pic>
      <p:pic>
        <p:nvPicPr>
          <p:cNvPr id="4" name="Picture 3">
            <a:extLst>
              <a:ext uri="{FF2B5EF4-FFF2-40B4-BE49-F238E27FC236}">
                <a16:creationId xmlns:a16="http://schemas.microsoft.com/office/drawing/2014/main" id="{8A3458B6-5A9A-F263-02C2-94D0D36BBC2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916609" y="1038865"/>
            <a:ext cx="1572053" cy="1516026"/>
          </a:xfrm>
          <a:prstGeom prst="rect">
            <a:avLst/>
          </a:prstGeom>
        </p:spPr>
      </p:pic>
    </p:spTree>
    <p:extLst>
      <p:ext uri="{BB962C8B-B14F-4D97-AF65-F5344CB8AC3E}">
        <p14:creationId xmlns:p14="http://schemas.microsoft.com/office/powerpoint/2010/main" val="3951365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10D2F9-321E-A9FC-E640-2BF9C45BFA0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585260" y="1161345"/>
            <a:ext cx="6491091" cy="3644900"/>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488456"/>
            <a:ext cx="4437094"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Ansys</a:t>
            </a:r>
            <a:r>
              <a:rPr lang="en-US" dirty="0">
                <a:solidFill>
                  <a:schemeClr val="accent2">
                    <a:lumMod val="60000"/>
                    <a:lumOff val="40000"/>
                  </a:schemeClr>
                </a:solidFill>
                <a:latin typeface="Helvetica Neue LT Std" panose="020B0604020202020204" pitchFamily="34" charset="77"/>
              </a:rPr>
              <a:t>: Canonsburg, PA</a:t>
            </a:r>
            <a:endParaRPr lang="en-US" dirty="0">
              <a:solidFill>
                <a:schemeClr val="accent2">
                  <a:lumMod val="60000"/>
                  <a:lumOff val="40000"/>
                </a:schemeClr>
              </a:solidFill>
              <a:effectLst/>
              <a:latin typeface="Helvetica Neue LT Std" panose="020B0604020202020204" pitchFamily="34" charset="77"/>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a:spcBef>
                <a:spcPts val="0"/>
              </a:spcBef>
            </a:pPr>
            <a:r>
              <a:rPr lang="en-US" sz="1600" dirty="0"/>
              <a:t>Trajectory design and visualization software Goddard Space Flight Center funded in the late 1980s has evolved into Astrogator, part of the Systems Tool Kit from Canonsburg, Pennsylvania-based Ansys. The software has been used in numerous NASA and commercial missions </a:t>
            </a:r>
            <a:endParaRPr lang="en-US" sz="16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415925"/>
          </a:xfrm>
        </p:spPr>
        <p:txBody>
          <a:bodyPr/>
          <a:lstStyle/>
          <a:p>
            <a:r>
              <a:rPr lang="en-US" dirty="0"/>
              <a:t>Old-School Software Enables New Missions </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Trajectory software NASA commissioned decades ago has grown into a tool for all </a:t>
            </a:r>
          </a:p>
        </p:txBody>
      </p:sp>
    </p:spTree>
    <p:extLst>
      <p:ext uri="{BB962C8B-B14F-4D97-AF65-F5344CB8AC3E}">
        <p14:creationId xmlns:p14="http://schemas.microsoft.com/office/powerpoint/2010/main" val="1848438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48754" y="1214373"/>
            <a:ext cx="4061313"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latin typeface="Arial" panose="020B0604020202020204" pitchFamily="34" charset="0"/>
                <a:cs typeface="Arial" panose="020B0604020202020204" pitchFamily="34" charset="0"/>
              </a:rPr>
              <a:t>CoolCAD Electronics: Greenbelt, MD</a:t>
            </a:r>
            <a:endParaRPr lang="en-US" dirty="0">
              <a:solidFill>
                <a:schemeClr val="accent2">
                  <a:lumMod val="60000"/>
                  <a:lumOff val="40000"/>
                </a:schemeClr>
              </a:solidFill>
              <a:effectLst/>
              <a:latin typeface="Arial" panose="020B0604020202020204" pitchFamily="34" charset="0"/>
              <a:cs typeface="Arial" panose="020B0604020202020204" pitchFamily="34" charset="0"/>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r>
              <a:rPr lang="en-US" sz="1600" dirty="0"/>
              <a:t>Technology supported by NASA for identifying planetary conditions is used on Earth by frackers and others. The photodiodes from Greenbelt, Maryland-based CoolCAD Electronics Inc. have received Goddard Space Flight Center funding, including through the SBIR program.</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t>A Planetary Sensor’s Earthly Applications</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4" y="622940"/>
            <a:ext cx="6480646"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NASA-funded technology detects fires, shale, and more </a:t>
            </a:r>
          </a:p>
        </p:txBody>
      </p:sp>
      <p:pic>
        <p:nvPicPr>
          <p:cNvPr id="5" name="Picture 4">
            <a:extLst>
              <a:ext uri="{FF2B5EF4-FFF2-40B4-BE49-F238E27FC236}">
                <a16:creationId xmlns:a16="http://schemas.microsoft.com/office/drawing/2014/main" id="{AFEB2E90-C6A4-DAF4-82B4-46AA05583F8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110635" y="2159000"/>
            <a:ext cx="1500528" cy="1499922"/>
          </a:xfrm>
          <a:prstGeom prst="rect">
            <a:avLst/>
          </a:prstGeom>
        </p:spPr>
      </p:pic>
      <p:pic>
        <p:nvPicPr>
          <p:cNvPr id="4" name="Picture 3">
            <a:extLst>
              <a:ext uri="{FF2B5EF4-FFF2-40B4-BE49-F238E27FC236}">
                <a16:creationId xmlns:a16="http://schemas.microsoft.com/office/drawing/2014/main" id="{4E82C6E2-91AF-D6BD-3A24-AAA9B440279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873038" y="2159000"/>
            <a:ext cx="1499922" cy="1499922"/>
          </a:xfrm>
          <a:prstGeom prst="rect">
            <a:avLst/>
          </a:prstGeom>
        </p:spPr>
      </p:pic>
    </p:spTree>
    <p:extLst>
      <p:ext uri="{BB962C8B-B14F-4D97-AF65-F5344CB8AC3E}">
        <p14:creationId xmlns:p14="http://schemas.microsoft.com/office/powerpoint/2010/main" val="4107997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7" y="1488456"/>
            <a:ext cx="3813964"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Psionic</a:t>
            </a:r>
            <a:r>
              <a:rPr lang="en-US" dirty="0">
                <a:solidFill>
                  <a:schemeClr val="accent2">
                    <a:lumMod val="60000"/>
                    <a:lumOff val="40000"/>
                  </a:schemeClr>
                </a:solidFill>
                <a:effectLst/>
                <a:latin typeface="Helvetica Neue LT Std" panose="020B0604020202020204" pitchFamily="34" charset="77"/>
              </a:rPr>
              <a:t>: Hampton, VA</a:t>
            </a: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r>
              <a:rPr lang="en-US" sz="1600" dirty="0"/>
              <a:t>Landing technology developed at Langley Research Center is now available from Psionic Inc. of Hampton, Virginia, which holds the license and has been improving the Doppler lidar device.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t>Softer Moon Landings for Companies </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5909147"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NASA helps private sector soar with better navigation technology</a:t>
            </a:r>
          </a:p>
        </p:txBody>
      </p:sp>
      <p:pic>
        <p:nvPicPr>
          <p:cNvPr id="9" name="Picture 8">
            <a:extLst>
              <a:ext uri="{FF2B5EF4-FFF2-40B4-BE49-F238E27FC236}">
                <a16:creationId xmlns:a16="http://schemas.microsoft.com/office/drawing/2014/main" id="{19276551-DC0B-368B-32CB-7802BBCA962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959814" y="2178014"/>
            <a:ext cx="2584061" cy="1945223"/>
          </a:xfrm>
          <a:prstGeom prst="rect">
            <a:avLst/>
          </a:prstGeom>
        </p:spPr>
      </p:pic>
      <p:pic>
        <p:nvPicPr>
          <p:cNvPr id="11" name="Picture 10">
            <a:extLst>
              <a:ext uri="{FF2B5EF4-FFF2-40B4-BE49-F238E27FC236}">
                <a16:creationId xmlns:a16="http://schemas.microsoft.com/office/drawing/2014/main" id="{FDCA1D38-C22D-FE14-DEC4-77353EFBA91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559939" y="2178014"/>
            <a:ext cx="2584061" cy="1945223"/>
          </a:xfrm>
          <a:prstGeom prst="rect">
            <a:avLst/>
          </a:prstGeom>
        </p:spPr>
      </p:pic>
    </p:spTree>
    <p:extLst>
      <p:ext uri="{BB962C8B-B14F-4D97-AF65-F5344CB8AC3E}">
        <p14:creationId xmlns:p14="http://schemas.microsoft.com/office/powerpoint/2010/main" val="3695036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36DFC-C7D9-AF2C-5672-DD1CFC17E836}"/>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D2EAFEA1-AC27-0F31-270A-3E3114DD1628}"/>
              </a:ext>
            </a:extLst>
          </p:cNvPr>
          <p:cNvSpPr txBox="1">
            <a:spLocks/>
          </p:cNvSpPr>
          <p:nvPr/>
        </p:nvSpPr>
        <p:spPr>
          <a:xfrm>
            <a:off x="134904" y="1649691"/>
            <a:ext cx="3677680"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Momentick</a:t>
            </a:r>
            <a:r>
              <a:rPr lang="en-US" dirty="0">
                <a:solidFill>
                  <a:schemeClr val="accent2">
                    <a:lumMod val="60000"/>
                    <a:lumOff val="40000"/>
                  </a:schemeClr>
                </a:solidFill>
                <a:latin typeface="Helvetica Neue LT Std" panose="020B0604020202020204" pitchFamily="34" charset="77"/>
              </a:rPr>
              <a:t>: Tel Aviv, Israel</a:t>
            </a:r>
            <a:br>
              <a:rPr lang="en-US" dirty="0">
                <a:solidFill>
                  <a:schemeClr val="accent2">
                    <a:lumMod val="60000"/>
                    <a:lumOff val="40000"/>
                  </a:schemeClr>
                </a:solidFill>
                <a:latin typeface="Helvetica Neue LT Std" panose="020B0604020202020204" pitchFamily="34" charset="77"/>
              </a:rPr>
            </a:b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r>
              <a:rPr lang="en-US" sz="1600" dirty="0"/>
              <a:t>Momentick of Tel Aviv, Israel, applies proprietary image-processing algorithms to data from several Earth-imaging satellites, especially the Landsat missions, which Goddard Space Flight Center manages for NASA, to spot otherwise invisible plumes of methane escaping from oil and gas operations. </a:t>
            </a:r>
          </a:p>
        </p:txBody>
      </p:sp>
      <p:sp>
        <p:nvSpPr>
          <p:cNvPr id="2" name="Title 1">
            <a:extLst>
              <a:ext uri="{FF2B5EF4-FFF2-40B4-BE49-F238E27FC236}">
                <a16:creationId xmlns:a16="http://schemas.microsoft.com/office/drawing/2014/main" id="{9D3231EF-3024-CD29-33CF-A9AE7EAA65FE}"/>
              </a:ext>
            </a:extLst>
          </p:cNvPr>
          <p:cNvSpPr>
            <a:spLocks noGrp="1"/>
          </p:cNvSpPr>
          <p:nvPr>
            <p:ph type="title"/>
          </p:nvPr>
        </p:nvSpPr>
        <p:spPr>
          <a:xfrm>
            <a:off x="134904" y="245770"/>
            <a:ext cx="6565721" cy="622992"/>
          </a:xfrm>
        </p:spPr>
        <p:txBody>
          <a:bodyPr/>
          <a:lstStyle/>
          <a:p>
            <a:r>
              <a:rPr lang="en-US" dirty="0"/>
              <a:t>Spotting Invisible Gas Leaks </a:t>
            </a:r>
          </a:p>
        </p:txBody>
      </p:sp>
      <p:sp>
        <p:nvSpPr>
          <p:cNvPr id="3" name="Text Placeholder 5">
            <a:extLst>
              <a:ext uri="{FF2B5EF4-FFF2-40B4-BE49-F238E27FC236}">
                <a16:creationId xmlns:a16="http://schemas.microsoft.com/office/drawing/2014/main" id="{475495C8-D44D-21DF-73CC-EAC7FB99D6CC}"/>
              </a:ext>
            </a:extLst>
          </p:cNvPr>
          <p:cNvSpPr txBox="1">
            <a:spLocks/>
          </p:cNvSpPr>
          <p:nvPr/>
        </p:nvSpPr>
        <p:spPr>
          <a:xfrm>
            <a:off x="134904" y="784175"/>
            <a:ext cx="7015127"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Processed satellite imagery helps companies identify and contain methane losses </a:t>
            </a:r>
          </a:p>
        </p:txBody>
      </p:sp>
      <p:pic>
        <p:nvPicPr>
          <p:cNvPr id="6" name="Picture 5" descr="A large oil rig in the ocean&#10;&#10;AI-generated content may be incorrect.">
            <a:extLst>
              <a:ext uri="{FF2B5EF4-FFF2-40B4-BE49-F238E27FC236}">
                <a16:creationId xmlns:a16="http://schemas.microsoft.com/office/drawing/2014/main" id="{55A26092-7945-0C7F-F9AD-9960886404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0232" y="1786622"/>
            <a:ext cx="4393768" cy="2746104"/>
          </a:xfrm>
          <a:prstGeom prst="rect">
            <a:avLst/>
          </a:prstGeom>
        </p:spPr>
      </p:pic>
      <p:pic>
        <p:nvPicPr>
          <p:cNvPr id="4" name="Picture 3">
            <a:extLst>
              <a:ext uri="{FF2B5EF4-FFF2-40B4-BE49-F238E27FC236}">
                <a16:creationId xmlns:a16="http://schemas.microsoft.com/office/drawing/2014/main" id="{020D5490-B7CE-B6F7-4314-5A1BCF8DAFB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67565" y="1455284"/>
            <a:ext cx="2232465" cy="1328620"/>
          </a:xfrm>
          <a:prstGeom prst="rect">
            <a:avLst/>
          </a:prstGeom>
        </p:spPr>
      </p:pic>
    </p:spTree>
    <p:extLst>
      <p:ext uri="{BB962C8B-B14F-4D97-AF65-F5344CB8AC3E}">
        <p14:creationId xmlns:p14="http://schemas.microsoft.com/office/powerpoint/2010/main" val="2931240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Filtering Out Risk</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81795" y="1473522"/>
            <a:ext cx="4390205" cy="3980875"/>
          </a:xfrm>
        </p:spPr>
        <p:txBody>
          <a:bodyPr/>
          <a:lstStyle/>
          <a:p>
            <a:r>
              <a:rPr lang="en-US" dirty="0">
                <a:solidFill>
                  <a:schemeClr val="accent2">
                    <a:lumMod val="60000"/>
                    <a:lumOff val="40000"/>
                  </a:schemeClr>
                </a:solidFill>
              </a:rPr>
              <a:t>World Wildlife Fund</a:t>
            </a:r>
            <a:r>
              <a:rPr lang="en-US" dirty="0">
                <a:solidFill>
                  <a:schemeClr val="accent2">
                    <a:lumMod val="60000"/>
                    <a:lumOff val="40000"/>
                  </a:schemeClr>
                </a:solidFill>
                <a:effectLst/>
                <a:latin typeface="Helvetica" pitchFamily="2" charset="0"/>
              </a:rPr>
              <a:t>: Washington, DC</a:t>
            </a:r>
          </a:p>
          <a:p>
            <a:endParaRPr lang="en-US" dirty="0"/>
          </a:p>
          <a:p>
            <a:r>
              <a:rPr lang="en-US" sz="1600" dirty="0"/>
              <a:t>The World Wildlife Fund, whose U.S. headquarters is in Washington, uses Earth-observation data managed by Goddard Space Flight Center in its Risk Filter Suite. The platform informs businesses’ understanding of the natural resources they require and tracks risks to those resources.</a:t>
            </a:r>
          </a:p>
          <a:p>
            <a:r>
              <a:rPr lang="en-US" sz="1600" dirty="0">
                <a:solidFill>
                  <a:srgbClr val="FFFFFF"/>
                </a:solidFill>
                <a:effectLst/>
                <a:latin typeface="Helvetica Neue LT Std" panose="020B0604020202020204" pitchFamily="34" charset="77"/>
              </a:rPr>
              <a:t> </a:t>
            </a:r>
          </a:p>
        </p:txBody>
      </p:sp>
      <p:pic>
        <p:nvPicPr>
          <p:cNvPr id="6" name="Picture 5">
            <a:extLst>
              <a:ext uri="{FF2B5EF4-FFF2-40B4-BE49-F238E27FC236}">
                <a16:creationId xmlns:a16="http://schemas.microsoft.com/office/drawing/2014/main" id="{DC93E133-3C52-5940-B1D2-5B06F1A059F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18568" y="1266243"/>
            <a:ext cx="4125432" cy="3287505"/>
          </a:xfrm>
          <a:prstGeom prst="rect">
            <a:avLst/>
          </a:prstGeom>
        </p:spPr>
      </p:pic>
      <p:sp>
        <p:nvSpPr>
          <p:cNvPr id="4" name="Text Placeholder 11">
            <a:extLst>
              <a:ext uri="{FF2B5EF4-FFF2-40B4-BE49-F238E27FC236}">
                <a16:creationId xmlns:a16="http://schemas.microsoft.com/office/drawing/2014/main" id="{46B8A4C4-CF6C-6B6B-89FF-96BE87325487}"/>
              </a:ext>
            </a:extLst>
          </p:cNvPr>
          <p:cNvSpPr txBox="1">
            <a:spLocks/>
          </p:cNvSpPr>
          <p:nvPr/>
        </p:nvSpPr>
        <p:spPr>
          <a:xfrm>
            <a:off x="205272" y="622939"/>
            <a:ext cx="7457257"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Environmental stewardship for businesses begins with NASA data</a:t>
            </a:r>
          </a:p>
        </p:txBody>
      </p:sp>
    </p:spTree>
    <p:extLst>
      <p:ext uri="{BB962C8B-B14F-4D97-AF65-F5344CB8AC3E}">
        <p14:creationId xmlns:p14="http://schemas.microsoft.com/office/powerpoint/2010/main" val="2445362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4" y="1488456"/>
            <a:ext cx="3677680"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Impossible Sensing: </a:t>
            </a:r>
            <a:r>
              <a:rPr lang="en-US" dirty="0">
                <a:solidFill>
                  <a:schemeClr val="accent2">
                    <a:lumMod val="60000"/>
                    <a:lumOff val="40000"/>
                  </a:schemeClr>
                </a:solidFill>
                <a:latin typeface="Helvetica Neue LT Std" panose="020B0604020202020204" pitchFamily="34" charset="77"/>
              </a:rPr>
              <a:t>Calgary, Canada</a:t>
            </a:r>
            <a:br>
              <a:rPr lang="en-US" dirty="0">
                <a:solidFill>
                  <a:schemeClr val="accent2">
                    <a:lumMod val="60000"/>
                    <a:lumOff val="40000"/>
                  </a:schemeClr>
                </a:solidFill>
                <a:latin typeface="Helvetica Neue LT Std" panose="020B0604020202020204" pitchFamily="34" charset="77"/>
              </a:rPr>
            </a:b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r>
              <a:rPr lang="en-US" sz="1600" dirty="0"/>
              <a:t>To bolster development of sensors for exploring alien worlds, NASA provided SBIR funding to Impossible Sensing of Calgary, Canada, to improve spectroscopic sensors, which are now used to help oil companies explore deposits and increase yields.</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t>Search for Life Helps the Search for Oil </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015127"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NASA’s search for life signs on Mars is a boon for oil and gas production on Earth</a:t>
            </a:r>
          </a:p>
        </p:txBody>
      </p:sp>
      <p:pic>
        <p:nvPicPr>
          <p:cNvPr id="6" name="Picture 5">
            <a:extLst>
              <a:ext uri="{FF2B5EF4-FFF2-40B4-BE49-F238E27FC236}">
                <a16:creationId xmlns:a16="http://schemas.microsoft.com/office/drawing/2014/main" id="{5DDF00AA-46D6-292C-12D3-32988FCDBFB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23875" y="1245932"/>
            <a:ext cx="4381378" cy="3286794"/>
          </a:xfrm>
          <a:prstGeom prst="rect">
            <a:avLst/>
          </a:prstGeom>
        </p:spPr>
      </p:pic>
    </p:spTree>
    <p:extLst>
      <p:ext uri="{BB962C8B-B14F-4D97-AF65-F5344CB8AC3E}">
        <p14:creationId xmlns:p14="http://schemas.microsoft.com/office/powerpoint/2010/main" val="1322585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3ACC0-0ACB-3E09-9244-8AD10C7CEC53}"/>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2720E019-01FE-DA1F-F117-678AF15B3E59}"/>
              </a:ext>
            </a:extLst>
          </p:cNvPr>
          <p:cNvSpPr txBox="1">
            <a:spLocks/>
          </p:cNvSpPr>
          <p:nvPr/>
        </p:nvSpPr>
        <p:spPr>
          <a:xfrm>
            <a:off x="134904" y="1488456"/>
            <a:ext cx="3677680" cy="2727083"/>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Anu: Evansville, IN</a:t>
            </a:r>
            <a:br>
              <a:rPr lang="en-US" dirty="0">
                <a:solidFill>
                  <a:schemeClr val="accent2">
                    <a:lumMod val="60000"/>
                    <a:lumOff val="40000"/>
                  </a:schemeClr>
                </a:solidFill>
                <a:latin typeface="Helvetica Neue LT Std" panose="020B0604020202020204" pitchFamily="34" charset="77"/>
              </a:rPr>
            </a:b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r>
              <a:rPr lang="en-US" sz="1600" dirty="0"/>
              <a:t>After working on research funded by Ames Research Center into growing plants indoors, the founders of Heliponix, doing business as Anu, used what they learned to develop a system to aeroponically grow fruits and veggies.</a:t>
            </a:r>
          </a:p>
        </p:txBody>
      </p:sp>
      <p:sp>
        <p:nvSpPr>
          <p:cNvPr id="2" name="Title 1">
            <a:extLst>
              <a:ext uri="{FF2B5EF4-FFF2-40B4-BE49-F238E27FC236}">
                <a16:creationId xmlns:a16="http://schemas.microsoft.com/office/drawing/2014/main" id="{707003A3-3BF2-C111-3B2E-7CFAA7C3DC33}"/>
              </a:ext>
            </a:extLst>
          </p:cNvPr>
          <p:cNvSpPr>
            <a:spLocks noGrp="1"/>
          </p:cNvSpPr>
          <p:nvPr>
            <p:ph type="title"/>
          </p:nvPr>
        </p:nvSpPr>
        <p:spPr>
          <a:xfrm>
            <a:off x="154056" y="84535"/>
            <a:ext cx="6565721" cy="526239"/>
          </a:xfrm>
        </p:spPr>
        <p:txBody>
          <a:bodyPr/>
          <a:lstStyle/>
          <a:p>
            <a:r>
              <a:rPr lang="en-US" dirty="0"/>
              <a:t>Greens Grow in Circles</a:t>
            </a:r>
          </a:p>
        </p:txBody>
      </p:sp>
      <p:sp>
        <p:nvSpPr>
          <p:cNvPr id="3" name="Text Placeholder 5">
            <a:extLst>
              <a:ext uri="{FF2B5EF4-FFF2-40B4-BE49-F238E27FC236}">
                <a16:creationId xmlns:a16="http://schemas.microsoft.com/office/drawing/2014/main" id="{C29FCC2C-38E3-F3E0-6D94-AEC4030959A6}"/>
              </a:ext>
            </a:extLst>
          </p:cNvPr>
          <p:cNvSpPr txBox="1">
            <a:spLocks/>
          </p:cNvSpPr>
          <p:nvPr/>
        </p:nvSpPr>
        <p:spPr>
          <a:xfrm>
            <a:off x="148753" y="622940"/>
            <a:ext cx="7015127"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NASA-funded research inspires home indoor farming tech</a:t>
            </a:r>
          </a:p>
        </p:txBody>
      </p:sp>
      <p:pic>
        <p:nvPicPr>
          <p:cNvPr id="6" name="Picture 5">
            <a:extLst>
              <a:ext uri="{FF2B5EF4-FFF2-40B4-BE49-F238E27FC236}">
                <a16:creationId xmlns:a16="http://schemas.microsoft.com/office/drawing/2014/main" id="{3FFAC6B2-8EB5-BF17-4703-269350FDD5B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210726" y="1245932"/>
            <a:ext cx="2470305" cy="3274628"/>
          </a:xfrm>
          <a:prstGeom prst="rect">
            <a:avLst/>
          </a:prstGeom>
        </p:spPr>
      </p:pic>
      <p:pic>
        <p:nvPicPr>
          <p:cNvPr id="4" name="Picture 3">
            <a:extLst>
              <a:ext uri="{FF2B5EF4-FFF2-40B4-BE49-F238E27FC236}">
                <a16:creationId xmlns:a16="http://schemas.microsoft.com/office/drawing/2014/main" id="{B176636C-FBE2-926A-FB0D-0678E002DF2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785277" y="1245932"/>
            <a:ext cx="2247141" cy="3274628"/>
          </a:xfrm>
          <a:prstGeom prst="rect">
            <a:avLst/>
          </a:prstGeom>
        </p:spPr>
      </p:pic>
    </p:spTree>
    <p:extLst>
      <p:ext uri="{BB962C8B-B14F-4D97-AF65-F5344CB8AC3E}">
        <p14:creationId xmlns:p14="http://schemas.microsoft.com/office/powerpoint/2010/main" val="1514208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871A3-1E59-9FD5-516D-9A342255D7DA}"/>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C0BA5343-4859-0AE3-D220-3A40054647CB}"/>
              </a:ext>
            </a:extLst>
          </p:cNvPr>
          <p:cNvSpPr txBox="1">
            <a:spLocks/>
          </p:cNvSpPr>
          <p:nvPr/>
        </p:nvSpPr>
        <p:spPr>
          <a:xfrm>
            <a:off x="134903" y="1488456"/>
            <a:ext cx="4165877" cy="2913063"/>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Argotec: Melbourne, FL </a:t>
            </a:r>
            <a:br>
              <a:rPr lang="en-US" dirty="0">
                <a:solidFill>
                  <a:schemeClr val="accent2">
                    <a:lumMod val="60000"/>
                    <a:lumOff val="40000"/>
                  </a:schemeClr>
                </a:solidFill>
                <a:latin typeface="Helvetica Neue LT Std" panose="020B0604020202020204" pitchFamily="34" charset="77"/>
              </a:rPr>
            </a:b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r>
              <a:rPr lang="en-US" sz="1600" dirty="0"/>
              <a:t>To build a better radio for deep space exploration missions, the Jet Propulsion Laboratory developed a small, configurable radio that’s just as capable as larger models. Today, Argotec, a Mativ brand based in Turin, Italy, with offices in Melbourne, Florida, has licensed the radio and offers it commercially.</a:t>
            </a:r>
          </a:p>
        </p:txBody>
      </p:sp>
      <p:sp>
        <p:nvSpPr>
          <p:cNvPr id="2" name="Title 1">
            <a:extLst>
              <a:ext uri="{FF2B5EF4-FFF2-40B4-BE49-F238E27FC236}">
                <a16:creationId xmlns:a16="http://schemas.microsoft.com/office/drawing/2014/main" id="{48CC6FFB-C1D1-A094-E324-FC909F257DA7}"/>
              </a:ext>
            </a:extLst>
          </p:cNvPr>
          <p:cNvSpPr>
            <a:spLocks noGrp="1"/>
          </p:cNvSpPr>
          <p:nvPr>
            <p:ph type="title"/>
          </p:nvPr>
        </p:nvSpPr>
        <p:spPr>
          <a:xfrm>
            <a:off x="154056" y="84535"/>
            <a:ext cx="6565721" cy="526239"/>
          </a:xfrm>
        </p:spPr>
        <p:txBody>
          <a:bodyPr/>
          <a:lstStyle/>
          <a:p>
            <a:r>
              <a:rPr lang="en-US" dirty="0"/>
              <a:t>Probe Deeper with Better Space Receivers </a:t>
            </a:r>
          </a:p>
        </p:txBody>
      </p:sp>
      <p:sp>
        <p:nvSpPr>
          <p:cNvPr id="3" name="Text Placeholder 5">
            <a:extLst>
              <a:ext uri="{FF2B5EF4-FFF2-40B4-BE49-F238E27FC236}">
                <a16:creationId xmlns:a16="http://schemas.microsoft.com/office/drawing/2014/main" id="{79F39BB3-3F80-EF06-B614-8CCAE12F2143}"/>
              </a:ext>
            </a:extLst>
          </p:cNvPr>
          <p:cNvSpPr txBox="1">
            <a:spLocks/>
          </p:cNvSpPr>
          <p:nvPr/>
        </p:nvSpPr>
        <p:spPr>
          <a:xfrm>
            <a:off x="148753" y="622940"/>
            <a:ext cx="7015127"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Software-defined radios give adaptability to satellite operators</a:t>
            </a:r>
          </a:p>
        </p:txBody>
      </p:sp>
      <p:pic>
        <p:nvPicPr>
          <p:cNvPr id="7" name="Picture 6" descr="A picture containing sky, outdoor, sunset, telescope&#10;&#10;AI-generated content may be incorrect.">
            <a:extLst>
              <a:ext uri="{FF2B5EF4-FFF2-40B4-BE49-F238E27FC236}">
                <a16:creationId xmlns:a16="http://schemas.microsoft.com/office/drawing/2014/main" id="{0CD9B5A5-A01E-B811-1E91-5D97A59A7C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3220" y="1379508"/>
            <a:ext cx="4300780" cy="3141052"/>
          </a:xfrm>
          <a:prstGeom prst="rect">
            <a:avLst/>
          </a:prstGeom>
        </p:spPr>
      </p:pic>
    </p:spTree>
    <p:extLst>
      <p:ext uri="{BB962C8B-B14F-4D97-AF65-F5344CB8AC3E}">
        <p14:creationId xmlns:p14="http://schemas.microsoft.com/office/powerpoint/2010/main" val="2117930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3BA5E-E7D4-9AF0-83CA-AE1C105E752C}"/>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347CF293-958C-E4D3-E05E-00DD453233F9}"/>
              </a:ext>
            </a:extLst>
          </p:cNvPr>
          <p:cNvSpPr txBox="1">
            <a:spLocks/>
          </p:cNvSpPr>
          <p:nvPr/>
        </p:nvSpPr>
        <p:spPr>
          <a:xfrm>
            <a:off x="134903" y="1488456"/>
            <a:ext cx="3840411" cy="2727083"/>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Autonomy Association International:</a:t>
            </a:r>
            <a:br>
              <a:rPr lang="en-US" dirty="0">
                <a:solidFill>
                  <a:schemeClr val="accent2">
                    <a:lumMod val="60000"/>
                    <a:lumOff val="40000"/>
                  </a:schemeClr>
                </a:solidFill>
              </a:rPr>
            </a:br>
            <a:r>
              <a:rPr lang="en-US" dirty="0">
                <a:solidFill>
                  <a:schemeClr val="accent2">
                    <a:lumMod val="60000"/>
                    <a:lumOff val="40000"/>
                  </a:schemeClr>
                </a:solidFill>
              </a:rPr>
              <a:t>Mountain View, CA  </a:t>
            </a:r>
            <a:br>
              <a:rPr lang="en-US" dirty="0">
                <a:solidFill>
                  <a:schemeClr val="accent2">
                    <a:lumMod val="60000"/>
                    <a:lumOff val="40000"/>
                  </a:schemeClr>
                </a:solidFill>
                <a:latin typeface="Helvetica Neue LT Std" panose="020B0604020202020204" pitchFamily="34" charset="77"/>
              </a:rPr>
            </a:b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r>
              <a:rPr lang="en-US" sz="1600" dirty="0"/>
              <a:t>Through a Space Act Agreement with NASA Ames Research Center, Autonomy Association International of Mountain View, California, developed an artificial intelligence platform that is used by industrial customers today and air taxis of the future.</a:t>
            </a:r>
          </a:p>
        </p:txBody>
      </p:sp>
      <p:sp>
        <p:nvSpPr>
          <p:cNvPr id="2" name="Title 1">
            <a:extLst>
              <a:ext uri="{FF2B5EF4-FFF2-40B4-BE49-F238E27FC236}">
                <a16:creationId xmlns:a16="http://schemas.microsoft.com/office/drawing/2014/main" id="{522FF446-9D58-4836-7E71-2BB7CDC332BF}"/>
              </a:ext>
            </a:extLst>
          </p:cNvPr>
          <p:cNvSpPr>
            <a:spLocks noGrp="1"/>
          </p:cNvSpPr>
          <p:nvPr>
            <p:ph type="title"/>
          </p:nvPr>
        </p:nvSpPr>
        <p:spPr>
          <a:xfrm>
            <a:off x="154056" y="84535"/>
            <a:ext cx="6565721" cy="526239"/>
          </a:xfrm>
        </p:spPr>
        <p:txBody>
          <a:bodyPr/>
          <a:lstStyle/>
          <a:p>
            <a:r>
              <a:rPr lang="en-US" dirty="0"/>
              <a:t>Weaving Data Fabric with AI</a:t>
            </a:r>
          </a:p>
        </p:txBody>
      </p:sp>
      <p:sp>
        <p:nvSpPr>
          <p:cNvPr id="3" name="Text Placeholder 5">
            <a:extLst>
              <a:ext uri="{FF2B5EF4-FFF2-40B4-BE49-F238E27FC236}">
                <a16:creationId xmlns:a16="http://schemas.microsoft.com/office/drawing/2014/main" id="{3F1E3D46-DF7C-F552-B0CE-30F738D807D7}"/>
              </a:ext>
            </a:extLst>
          </p:cNvPr>
          <p:cNvSpPr txBox="1">
            <a:spLocks/>
          </p:cNvSpPr>
          <p:nvPr/>
        </p:nvSpPr>
        <p:spPr>
          <a:xfrm>
            <a:off x="148753" y="622940"/>
            <a:ext cx="7015127"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Air taxis and drones navigate different zones with NASA-inspired system </a:t>
            </a:r>
          </a:p>
        </p:txBody>
      </p:sp>
      <p:pic>
        <p:nvPicPr>
          <p:cNvPr id="7" name="Picture 6" descr="A person wearing a hat and sunglasses&#10;&#10;AI-generated content may be incorrect.">
            <a:extLst>
              <a:ext uri="{FF2B5EF4-FFF2-40B4-BE49-F238E27FC236}">
                <a16:creationId xmlns:a16="http://schemas.microsoft.com/office/drawing/2014/main" id="{1FD9F872-9A3B-DF47-7A9D-05265719FE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0106" y="1202034"/>
            <a:ext cx="2907299" cy="3299925"/>
          </a:xfrm>
          <a:prstGeom prst="rect">
            <a:avLst/>
          </a:prstGeom>
        </p:spPr>
      </p:pic>
      <p:pic>
        <p:nvPicPr>
          <p:cNvPr id="9" name="Picture 8">
            <a:extLst>
              <a:ext uri="{FF2B5EF4-FFF2-40B4-BE49-F238E27FC236}">
                <a16:creationId xmlns:a16="http://schemas.microsoft.com/office/drawing/2014/main" id="{7892A34C-C47F-0440-5B05-CCE14CC5128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08529" y="2929906"/>
            <a:ext cx="1938654" cy="1352694"/>
          </a:xfrm>
          <a:prstGeom prst="rect">
            <a:avLst/>
          </a:prstGeom>
        </p:spPr>
      </p:pic>
    </p:spTree>
    <p:extLst>
      <p:ext uri="{BB962C8B-B14F-4D97-AF65-F5344CB8AC3E}">
        <p14:creationId xmlns:p14="http://schemas.microsoft.com/office/powerpoint/2010/main" val="2500428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26315-BCFA-3594-7B96-9BB929FB6B13}"/>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E96B78CD-0E65-FF4C-B76D-E746A504B22B}"/>
              </a:ext>
            </a:extLst>
          </p:cNvPr>
          <p:cNvSpPr txBox="1">
            <a:spLocks/>
          </p:cNvSpPr>
          <p:nvPr/>
        </p:nvSpPr>
        <p:spPr>
          <a:xfrm>
            <a:off x="134904" y="1488456"/>
            <a:ext cx="3677680" cy="2727083"/>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Stardog Union: Arlington, VA </a:t>
            </a:r>
            <a:br>
              <a:rPr lang="en-US" dirty="0">
                <a:solidFill>
                  <a:schemeClr val="accent2">
                    <a:lumMod val="60000"/>
                    <a:lumOff val="40000"/>
                  </a:schemeClr>
                </a:solidFill>
                <a:latin typeface="Helvetica Neue LT Std" panose="020B0604020202020204" pitchFamily="34" charset="77"/>
              </a:rPr>
            </a:b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r>
              <a:rPr lang="en-US" sz="1600" dirty="0"/>
              <a:t>NASA Headquarters approached experts to develop an artificial intelligence system to find institutional knowledge at the agency. That company, Stardog Union of Arlington, Virginia, now sells a version of it for use in data analytics.</a:t>
            </a:r>
          </a:p>
        </p:txBody>
      </p:sp>
      <p:sp>
        <p:nvSpPr>
          <p:cNvPr id="2" name="Title 1">
            <a:extLst>
              <a:ext uri="{FF2B5EF4-FFF2-40B4-BE49-F238E27FC236}">
                <a16:creationId xmlns:a16="http://schemas.microsoft.com/office/drawing/2014/main" id="{6EB03A27-4CB6-4ED6-22ED-CF7896B25D79}"/>
              </a:ext>
            </a:extLst>
          </p:cNvPr>
          <p:cNvSpPr>
            <a:spLocks noGrp="1"/>
          </p:cNvSpPr>
          <p:nvPr>
            <p:ph type="title"/>
          </p:nvPr>
        </p:nvSpPr>
        <p:spPr>
          <a:xfrm>
            <a:off x="154056" y="84535"/>
            <a:ext cx="6565721" cy="526239"/>
          </a:xfrm>
        </p:spPr>
        <p:txBody>
          <a:bodyPr/>
          <a:lstStyle/>
          <a:p>
            <a:r>
              <a:rPr lang="en-US" dirty="0"/>
              <a:t>Data Analysis Goes to the Dogs</a:t>
            </a:r>
          </a:p>
        </p:txBody>
      </p:sp>
      <p:sp>
        <p:nvSpPr>
          <p:cNvPr id="3" name="Text Placeholder 5">
            <a:extLst>
              <a:ext uri="{FF2B5EF4-FFF2-40B4-BE49-F238E27FC236}">
                <a16:creationId xmlns:a16="http://schemas.microsoft.com/office/drawing/2014/main" id="{D91AEA90-F03C-DBE2-6667-BA3F2B27BE25}"/>
              </a:ext>
            </a:extLst>
          </p:cNvPr>
          <p:cNvSpPr txBox="1">
            <a:spLocks/>
          </p:cNvSpPr>
          <p:nvPr/>
        </p:nvSpPr>
        <p:spPr>
          <a:xfrm>
            <a:off x="148753" y="622940"/>
            <a:ext cx="7015127"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Knowledge graphs originally designed for NASA help make unseen connections</a:t>
            </a:r>
          </a:p>
        </p:txBody>
      </p:sp>
      <p:pic>
        <p:nvPicPr>
          <p:cNvPr id="7" name="Picture 6" descr="A picture containing text, person, people, crowd&#10;&#10;AI-generated content may be incorrect.">
            <a:extLst>
              <a:ext uri="{FF2B5EF4-FFF2-40B4-BE49-F238E27FC236}">
                <a16:creationId xmlns:a16="http://schemas.microsoft.com/office/drawing/2014/main" id="{165CF854-8658-6129-EC97-BB6B05B119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790" y="1149386"/>
            <a:ext cx="4663369" cy="3253862"/>
          </a:xfrm>
          <a:prstGeom prst="rect">
            <a:avLst/>
          </a:prstGeom>
        </p:spPr>
      </p:pic>
    </p:spTree>
    <p:extLst>
      <p:ext uri="{BB962C8B-B14F-4D97-AF65-F5344CB8AC3E}">
        <p14:creationId xmlns:p14="http://schemas.microsoft.com/office/powerpoint/2010/main" val="418601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200947" y="84535"/>
            <a:ext cx="6277826" cy="510778"/>
          </a:xfrm>
        </p:spPr>
        <p:txBody>
          <a:bodyPr/>
          <a:lstStyle/>
          <a:p>
            <a:r>
              <a:rPr lang="en-US" dirty="0"/>
              <a:t>Making Future Satellite Fuel Today</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81796" y="1500779"/>
            <a:ext cx="4219723" cy="3381221"/>
          </a:xfrm>
        </p:spPr>
        <p:txBody>
          <a:bodyPr/>
          <a:lstStyle/>
          <a:p>
            <a:r>
              <a:rPr lang="en-US" dirty="0">
                <a:solidFill>
                  <a:schemeClr val="accent2">
                    <a:lumMod val="60000"/>
                    <a:lumOff val="40000"/>
                  </a:schemeClr>
                </a:solidFill>
              </a:rPr>
              <a:t>Rubicon Space Systems</a:t>
            </a:r>
            <a:r>
              <a:rPr lang="en-US" dirty="0">
                <a:solidFill>
                  <a:schemeClr val="accent2">
                    <a:lumMod val="60000"/>
                    <a:lumOff val="40000"/>
                  </a:schemeClr>
                </a:solidFill>
                <a:effectLst/>
                <a:latin typeface="Helvetica" pitchFamily="2" charset="0"/>
              </a:rPr>
              <a:t>:</a:t>
            </a:r>
            <a:r>
              <a:rPr lang="en-US" dirty="0">
                <a:solidFill>
                  <a:schemeClr val="accent2">
                    <a:lumMod val="60000"/>
                    <a:lumOff val="40000"/>
                  </a:schemeClr>
                </a:solidFill>
                <a:latin typeface="Helvetica" pitchFamily="2" charset="0"/>
              </a:rPr>
              <a:t> </a:t>
            </a:r>
            <a:r>
              <a:rPr lang="en-US" dirty="0">
                <a:solidFill>
                  <a:schemeClr val="accent2">
                    <a:lumMod val="60000"/>
                    <a:lumOff val="40000"/>
                  </a:schemeClr>
                </a:solidFill>
                <a:effectLst/>
                <a:latin typeface="Helvetica" pitchFamily="2" charset="0"/>
              </a:rPr>
              <a:t>Huntsville, AL</a:t>
            </a:r>
            <a:br>
              <a:rPr lang="en-US" dirty="0">
                <a:solidFill>
                  <a:schemeClr val="accent2">
                    <a:lumMod val="60000"/>
                    <a:lumOff val="40000"/>
                  </a:schemeClr>
                </a:solidFill>
                <a:effectLst/>
                <a:latin typeface="Helvetica" pitchFamily="2" charset="0"/>
              </a:rPr>
            </a:br>
            <a:endParaRPr lang="en-US" dirty="0"/>
          </a:p>
          <a:p>
            <a:r>
              <a:rPr lang="en-US" sz="1600" dirty="0"/>
              <a:t>With the help of a former Marshall Space Flight Center employee, Rubicon Space created a new in-space propulsion system for satellites. The Huntsville, Alabama company employs a non-toxic fuel that’s safer for ground crews during fueling and performs better than traditional fuels.</a:t>
            </a:r>
          </a:p>
        </p:txBody>
      </p:sp>
      <p:pic>
        <p:nvPicPr>
          <p:cNvPr id="11" name="Picture 10">
            <a:extLst>
              <a:ext uri="{FF2B5EF4-FFF2-40B4-BE49-F238E27FC236}">
                <a16:creationId xmlns:a16="http://schemas.microsoft.com/office/drawing/2014/main" id="{CDB9DA9F-B5D1-2C3A-A0E2-1678DBFDED9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000206" y="1324772"/>
            <a:ext cx="3143794" cy="3209335"/>
          </a:xfrm>
          <a:prstGeom prst="rect">
            <a:avLst/>
          </a:prstGeom>
        </p:spPr>
      </p:pic>
      <p:sp>
        <p:nvSpPr>
          <p:cNvPr id="6" name="Rectangle 5">
            <a:extLst>
              <a:ext uri="{FF2B5EF4-FFF2-40B4-BE49-F238E27FC236}">
                <a16:creationId xmlns:a16="http://schemas.microsoft.com/office/drawing/2014/main" id="{9891EE02-9DF3-F89C-2C92-8C0E282B47FC}"/>
              </a:ext>
            </a:extLst>
          </p:cNvPr>
          <p:cNvSpPr/>
          <p:nvPr/>
        </p:nvSpPr>
        <p:spPr>
          <a:xfrm>
            <a:off x="200946" y="622939"/>
            <a:ext cx="5347448" cy="523220"/>
          </a:xfrm>
          <a:prstGeom prst="rect">
            <a:avLst/>
          </a:prstGeom>
        </p:spPr>
        <p:txBody>
          <a:bodyPr wrap="square">
            <a:spAutoFit/>
          </a:bodyPr>
          <a:lstStyle/>
          <a:p>
            <a:r>
              <a:rPr lang="en-US" sz="1400" dirty="0">
                <a:solidFill>
                  <a:schemeClr val="accent2">
                    <a:lumMod val="60000"/>
                    <a:lumOff val="40000"/>
                  </a:schemeClr>
                </a:solidFill>
              </a:rPr>
              <a:t>A non-toxic propellant is fueling safer propulsion systems thanks</a:t>
            </a:r>
            <a:br>
              <a:rPr lang="en-US" sz="1400" dirty="0">
                <a:solidFill>
                  <a:schemeClr val="accent2">
                    <a:lumMod val="60000"/>
                    <a:lumOff val="40000"/>
                  </a:schemeClr>
                </a:solidFill>
              </a:rPr>
            </a:br>
            <a:r>
              <a:rPr lang="en-US" sz="1400" dirty="0">
                <a:solidFill>
                  <a:schemeClr val="accent2">
                    <a:lumMod val="60000"/>
                    <a:lumOff val="40000"/>
                  </a:schemeClr>
                </a:solidFill>
              </a:rPr>
              <a:t>to NASA’s efforts</a:t>
            </a:r>
          </a:p>
        </p:txBody>
      </p:sp>
      <p:pic>
        <p:nvPicPr>
          <p:cNvPr id="9" name="Picture 8">
            <a:extLst>
              <a:ext uri="{FF2B5EF4-FFF2-40B4-BE49-F238E27FC236}">
                <a16:creationId xmlns:a16="http://schemas.microsoft.com/office/drawing/2014/main" id="{0CA70F0C-650D-0E5E-955E-ABFF82AACFB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107742" y="1960203"/>
            <a:ext cx="2923779" cy="1644851"/>
          </a:xfrm>
          <a:prstGeom prst="rect">
            <a:avLst/>
          </a:prstGeom>
        </p:spPr>
      </p:pic>
    </p:spTree>
    <p:extLst>
      <p:ext uri="{BB962C8B-B14F-4D97-AF65-F5344CB8AC3E}">
        <p14:creationId xmlns:p14="http://schemas.microsoft.com/office/powerpoint/2010/main" val="427331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200946" y="84535"/>
            <a:ext cx="6172959" cy="510778"/>
          </a:xfrm>
        </p:spPr>
        <p:txBody>
          <a:bodyPr/>
          <a:lstStyle/>
          <a:p>
            <a:r>
              <a:rPr lang="en-US" dirty="0"/>
              <a:t>Boosting Bone Health</a:t>
            </a:r>
          </a:p>
        </p:txBody>
      </p:sp>
      <p:sp>
        <p:nvSpPr>
          <p:cNvPr id="10" name="Text Placeholder 2">
            <a:extLst>
              <a:ext uri="{FF2B5EF4-FFF2-40B4-BE49-F238E27FC236}">
                <a16:creationId xmlns:a16="http://schemas.microsoft.com/office/drawing/2014/main" id="{09E63680-E4AA-CF49-9320-7CD4216DA198}"/>
              </a:ext>
            </a:extLst>
          </p:cNvPr>
          <p:cNvSpPr>
            <a:spLocks noGrp="1"/>
          </p:cNvSpPr>
          <p:nvPr>
            <p:ph type="body" sz="quarter" idx="11"/>
          </p:nvPr>
        </p:nvSpPr>
        <p:spPr>
          <a:xfrm>
            <a:off x="181795" y="1290524"/>
            <a:ext cx="4130898" cy="3980875"/>
          </a:xfrm>
        </p:spPr>
        <p:txBody>
          <a:bodyPr/>
          <a:lstStyle/>
          <a:p>
            <a:r>
              <a:rPr lang="en-US" dirty="0">
                <a:solidFill>
                  <a:schemeClr val="accent2">
                    <a:lumMod val="60000"/>
                    <a:lumOff val="40000"/>
                  </a:schemeClr>
                </a:solidFill>
                <a:effectLst/>
                <a:latin typeface="Helvetica" pitchFamily="2" charset="0"/>
              </a:rPr>
              <a:t>Osteoboost Health: </a:t>
            </a:r>
            <a:r>
              <a:rPr lang="en-US" dirty="0">
                <a:solidFill>
                  <a:schemeClr val="accent2">
                    <a:lumMod val="60000"/>
                    <a:lumOff val="40000"/>
                  </a:schemeClr>
                </a:solidFill>
              </a:rPr>
              <a:t>Redwood City, CA</a:t>
            </a:r>
            <a:endParaRPr lang="en-US" dirty="0">
              <a:solidFill>
                <a:schemeClr val="accent2">
                  <a:lumMod val="60000"/>
                  <a:lumOff val="40000"/>
                </a:schemeClr>
              </a:solidFill>
              <a:effectLst/>
              <a:latin typeface="Helvetica" pitchFamily="2" charset="0"/>
            </a:endParaRPr>
          </a:p>
          <a:p>
            <a:endParaRPr lang="en-US" dirty="0"/>
          </a:p>
          <a:p>
            <a:r>
              <a:rPr lang="en-US" sz="1600" dirty="0"/>
              <a:t>Because astronauts can lose bone density on long-duration missions, Johnson Space Center conducts research on bone loss. Data provided by NASA-funded research helped Osteoboost Health of Redwood City, California, develop Osteoboost, a new FDA-approved device that treats early-stage bone loss.</a:t>
            </a:r>
          </a:p>
        </p:txBody>
      </p:sp>
      <p:pic>
        <p:nvPicPr>
          <p:cNvPr id="11" name="Picture 10">
            <a:extLst>
              <a:ext uri="{FF2B5EF4-FFF2-40B4-BE49-F238E27FC236}">
                <a16:creationId xmlns:a16="http://schemas.microsoft.com/office/drawing/2014/main" id="{673C4B08-3A84-FEC3-233B-9E69F7A990B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654341" y="1161343"/>
            <a:ext cx="3489659" cy="3224556"/>
          </a:xfrm>
          <a:prstGeom prst="rect">
            <a:avLst/>
          </a:prstGeom>
        </p:spPr>
      </p:pic>
      <p:pic>
        <p:nvPicPr>
          <p:cNvPr id="8" name="Picture 7">
            <a:extLst>
              <a:ext uri="{FF2B5EF4-FFF2-40B4-BE49-F238E27FC236}">
                <a16:creationId xmlns:a16="http://schemas.microsoft.com/office/drawing/2014/main" id="{5FB82DF6-4B01-4A1A-10F1-54127C6E8F1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84637" y="3280962"/>
            <a:ext cx="2178555" cy="1452370"/>
          </a:xfrm>
          <a:prstGeom prst="rect">
            <a:avLst/>
          </a:prstGeom>
        </p:spPr>
      </p:pic>
      <p:sp>
        <p:nvSpPr>
          <p:cNvPr id="4" name="Text Placeholder 11">
            <a:extLst>
              <a:ext uri="{FF2B5EF4-FFF2-40B4-BE49-F238E27FC236}">
                <a16:creationId xmlns:a16="http://schemas.microsoft.com/office/drawing/2014/main" id="{E7FDAA58-0D78-9FAD-F0D1-E18E3A360823}"/>
              </a:ext>
            </a:extLst>
          </p:cNvPr>
          <p:cNvSpPr txBox="1">
            <a:spLocks/>
          </p:cNvSpPr>
          <p:nvPr/>
        </p:nvSpPr>
        <p:spPr>
          <a:xfrm>
            <a:off x="205273" y="622939"/>
            <a:ext cx="7329667" cy="510778"/>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t>Using NASA data, new technology promotes strong bones </a:t>
            </a:r>
            <a:endParaRPr lang="en-US" dirty="0">
              <a:effectLst/>
              <a:latin typeface="Arial" panose="020B0604020202020204" pitchFamily="34" charset="0"/>
              <a:ea typeface="Aptos" panose="020B0004020202020204" pitchFamily="34" charset="0"/>
            </a:endParaRPr>
          </a:p>
        </p:txBody>
      </p:sp>
    </p:spTree>
    <p:extLst>
      <p:ext uri="{BB962C8B-B14F-4D97-AF65-F5344CB8AC3E}">
        <p14:creationId xmlns:p14="http://schemas.microsoft.com/office/powerpoint/2010/main" val="2809770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AI-generated content may be incorrect.">
            <a:extLst>
              <a:ext uri="{FF2B5EF4-FFF2-40B4-BE49-F238E27FC236}">
                <a16:creationId xmlns:a16="http://schemas.microsoft.com/office/drawing/2014/main" id="{C9D4B35E-9519-7A1A-88EA-D6CB40A042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7154" y="1884052"/>
            <a:ext cx="3556846" cy="2203268"/>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Aerogel Art Attracts Attention </a:t>
            </a:r>
          </a:p>
        </p:txBody>
      </p:sp>
      <p:sp>
        <p:nvSpPr>
          <p:cNvPr id="10" name="Text Placeholder 2">
            <a:extLst>
              <a:ext uri="{FF2B5EF4-FFF2-40B4-BE49-F238E27FC236}">
                <a16:creationId xmlns:a16="http://schemas.microsoft.com/office/drawing/2014/main" id="{09E63680-E4AA-CF49-9320-7CD4216DA198}"/>
              </a:ext>
            </a:extLst>
          </p:cNvPr>
          <p:cNvSpPr>
            <a:spLocks noGrp="1"/>
          </p:cNvSpPr>
          <p:nvPr>
            <p:ph type="body" sz="quarter" idx="11"/>
          </p:nvPr>
        </p:nvSpPr>
        <p:spPr>
          <a:xfrm>
            <a:off x="134906" y="1488456"/>
            <a:ext cx="3952598" cy="3493809"/>
          </a:xfrm>
        </p:spPr>
        <p:txBody>
          <a:bodyPr/>
          <a:lstStyle/>
          <a:p>
            <a:r>
              <a:rPr lang="en-US" dirty="0">
                <a:solidFill>
                  <a:schemeClr val="accent2">
                    <a:lumMod val="60000"/>
                    <a:lumOff val="40000"/>
                  </a:schemeClr>
                </a:solidFill>
              </a:rPr>
              <a:t>Ioannis Michalous</a:t>
            </a:r>
            <a:r>
              <a:rPr lang="en-US" dirty="0">
                <a:solidFill>
                  <a:schemeClr val="accent2">
                    <a:lumMod val="60000"/>
                    <a:lumOff val="40000"/>
                  </a:schemeClr>
                </a:solidFill>
                <a:effectLst/>
                <a:latin typeface="Helvetica" pitchFamily="2" charset="0"/>
              </a:rPr>
              <a:t>: </a:t>
            </a:r>
            <a:r>
              <a:rPr lang="en-US" dirty="0">
                <a:solidFill>
                  <a:schemeClr val="accent2">
                    <a:lumMod val="60000"/>
                    <a:lumOff val="40000"/>
                  </a:schemeClr>
                </a:solidFill>
                <a:latin typeface="Helvetica" pitchFamily="2" charset="0"/>
              </a:rPr>
              <a:t>Limassol, Cyprus</a:t>
            </a:r>
          </a:p>
          <a:p>
            <a:endParaRPr lang="en-US" dirty="0"/>
          </a:p>
          <a:p>
            <a:r>
              <a:rPr lang="en-US" sz="1600" dirty="0"/>
              <a:t>Lessons learned during visits to an aerogel lab at the Jet Propulsion Laboratory helped Ioannis Michaloudis of Limassol, Cyprus, build a career as an aerogel artist. The material is difficult to work with but has many unusual and striking qualities. </a:t>
            </a:r>
          </a:p>
        </p:txBody>
      </p:sp>
      <p:sp>
        <p:nvSpPr>
          <p:cNvPr id="3" name="Text Placeholder 11">
            <a:extLst>
              <a:ext uri="{FF2B5EF4-FFF2-40B4-BE49-F238E27FC236}">
                <a16:creationId xmlns:a16="http://schemas.microsoft.com/office/drawing/2014/main" id="{D7D38CC1-FB55-090B-A312-36960CE057F5}"/>
              </a:ext>
            </a:extLst>
          </p:cNvPr>
          <p:cNvSpPr txBox="1">
            <a:spLocks/>
          </p:cNvSpPr>
          <p:nvPr/>
        </p:nvSpPr>
        <p:spPr>
          <a:xfrm>
            <a:off x="162452" y="618239"/>
            <a:ext cx="6900862" cy="258257"/>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t>Comet-catching NASA technology enables exotic works of art</a:t>
            </a:r>
          </a:p>
        </p:txBody>
      </p:sp>
      <p:pic>
        <p:nvPicPr>
          <p:cNvPr id="8" name="Picture 7">
            <a:extLst>
              <a:ext uri="{FF2B5EF4-FFF2-40B4-BE49-F238E27FC236}">
                <a16:creationId xmlns:a16="http://schemas.microsoft.com/office/drawing/2014/main" id="{9CF28C47-BCFE-018B-BFA1-DA244FD34A4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21407805">
            <a:off x="4056175" y="2597654"/>
            <a:ext cx="1181022" cy="1772978"/>
          </a:xfrm>
          <a:prstGeom prst="rect">
            <a:avLst/>
          </a:prstGeom>
        </p:spPr>
      </p:pic>
      <p:pic>
        <p:nvPicPr>
          <p:cNvPr id="9" name="Picture 8">
            <a:extLst>
              <a:ext uri="{FF2B5EF4-FFF2-40B4-BE49-F238E27FC236}">
                <a16:creationId xmlns:a16="http://schemas.microsoft.com/office/drawing/2014/main" id="{665B06C2-EA0B-174E-C110-9FFC22C70A1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260110" y="1056180"/>
            <a:ext cx="2224498" cy="2224498"/>
          </a:xfrm>
          <a:prstGeom prst="rect">
            <a:avLst/>
          </a:prstGeom>
        </p:spPr>
      </p:pic>
    </p:spTree>
    <p:extLst>
      <p:ext uri="{BB962C8B-B14F-4D97-AF65-F5344CB8AC3E}">
        <p14:creationId xmlns:p14="http://schemas.microsoft.com/office/powerpoint/2010/main" val="196998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7" y="1475662"/>
            <a:ext cx="3716422"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latin typeface="Helvetica" pitchFamily="2" charset="0"/>
              </a:rPr>
              <a:t>PickNik: Boulder, CO</a:t>
            </a:r>
          </a:p>
          <a:p>
            <a:endParaRPr lang="en-US" kern="0" dirty="0"/>
          </a:p>
          <a:p>
            <a:r>
              <a:rPr lang="en-US" sz="1600" dirty="0"/>
              <a:t>With the help of SBIR funding from Johnson Space Center, PickNik Robotics of Boulder, Colorado, developed and refined its MoveIt Pro robotic automation software and then worked with roboticists in Johnson’s Integrated Mobile Evaluation Testbed for Robotics Operations facility to prove the software’s functionality.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34906" y="71741"/>
            <a:ext cx="6765359" cy="510778"/>
          </a:xfrm>
        </p:spPr>
        <p:txBody>
          <a:bodyPr/>
          <a:lstStyle/>
          <a:p>
            <a:r>
              <a:rPr lang="en-US" dirty="0"/>
              <a:t>NASA ‘Arms’ Astronauts, Industry with Robotic Intelligence</a:t>
            </a:r>
          </a:p>
        </p:txBody>
      </p:sp>
      <p:sp>
        <p:nvSpPr>
          <p:cNvPr id="3" name="Text Placeholder 2">
            <a:extLst>
              <a:ext uri="{FF2B5EF4-FFF2-40B4-BE49-F238E27FC236}">
                <a16:creationId xmlns:a16="http://schemas.microsoft.com/office/drawing/2014/main" id="{224881E7-957B-6F47-8C2B-65D79CD0B447}"/>
              </a:ext>
            </a:extLst>
          </p:cNvPr>
          <p:cNvSpPr>
            <a:spLocks noGrp="1"/>
          </p:cNvSpPr>
          <p:nvPr>
            <p:ph type="body" sz="quarter" idx="13"/>
          </p:nvPr>
        </p:nvSpPr>
        <p:spPr>
          <a:xfrm>
            <a:off x="134906" y="923656"/>
            <a:ext cx="7230429" cy="415925"/>
          </a:xfrm>
        </p:spPr>
        <p:txBody>
          <a:bodyPr/>
          <a:lstStyle/>
          <a:p>
            <a:r>
              <a:rPr lang="en-US" dirty="0"/>
              <a:t>To free up astronauts, NASA tackles complexity of controlling robotic arms </a:t>
            </a:r>
          </a:p>
        </p:txBody>
      </p:sp>
      <p:pic>
        <p:nvPicPr>
          <p:cNvPr id="9" name="Picture 8">
            <a:extLst>
              <a:ext uri="{FF2B5EF4-FFF2-40B4-BE49-F238E27FC236}">
                <a16:creationId xmlns:a16="http://schemas.microsoft.com/office/drawing/2014/main" id="{A1D49F2E-7458-CA4D-6A5F-B4A632A95D0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392939" y="1962509"/>
            <a:ext cx="2751061" cy="2063295"/>
          </a:xfrm>
          <a:prstGeom prst="rect">
            <a:avLst/>
          </a:prstGeom>
        </p:spPr>
      </p:pic>
      <p:pic>
        <p:nvPicPr>
          <p:cNvPr id="12" name="Picture 11">
            <a:extLst>
              <a:ext uri="{FF2B5EF4-FFF2-40B4-BE49-F238E27FC236}">
                <a16:creationId xmlns:a16="http://schemas.microsoft.com/office/drawing/2014/main" id="{298A0B5A-35E6-72D8-9AFD-FFC50BCC8B6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131118" y="1546306"/>
            <a:ext cx="2454430" cy="1377207"/>
          </a:xfrm>
          <a:prstGeom prst="rect">
            <a:avLst/>
          </a:prstGeom>
        </p:spPr>
      </p:pic>
      <p:pic>
        <p:nvPicPr>
          <p:cNvPr id="14" name="Picture 13">
            <a:extLst>
              <a:ext uri="{FF2B5EF4-FFF2-40B4-BE49-F238E27FC236}">
                <a16:creationId xmlns:a16="http://schemas.microsoft.com/office/drawing/2014/main" id="{DBAE7ACA-C4C9-4D03-F842-C0CD6E66CAA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122618" y="3021650"/>
            <a:ext cx="2462930" cy="1539331"/>
          </a:xfrm>
          <a:prstGeom prst="rect">
            <a:avLst/>
          </a:prstGeom>
        </p:spPr>
      </p:pic>
    </p:spTree>
    <p:extLst>
      <p:ext uri="{BB962C8B-B14F-4D97-AF65-F5344CB8AC3E}">
        <p14:creationId xmlns:p14="http://schemas.microsoft.com/office/powerpoint/2010/main" val="2155753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8" y="1132388"/>
            <a:ext cx="3461146" cy="3493809"/>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Solarcore</a:t>
            </a:r>
            <a:r>
              <a:rPr lang="en-US" dirty="0">
                <a:solidFill>
                  <a:schemeClr val="accent2">
                    <a:lumMod val="60000"/>
                    <a:lumOff val="40000"/>
                  </a:schemeClr>
                </a:solidFill>
                <a:effectLst/>
                <a:latin typeface="Helvetica" pitchFamily="2" charset="0"/>
              </a:rPr>
              <a:t>: Portland, OR</a:t>
            </a:r>
          </a:p>
          <a:p>
            <a:endParaRPr lang="en-US" kern="0" dirty="0"/>
          </a:p>
          <a:p>
            <a:r>
              <a:rPr lang="en-US" sz="1600" dirty="0"/>
              <a:t>Funding from the Astronaut Scholarship Foundation helped launch the Oros outdoor clothing line that incorporates aerogel insulation. Lessons about aerogel created by Kennedy Space Center led to a new non-toxic, fire-retardant formula. Now Portland-Oregon based Solarcore has spun off from Oros to offer industry an ultra-thin insulation.</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Keeping Cool, Containing Flame</a:t>
            </a:r>
          </a:p>
        </p:txBody>
      </p:sp>
      <p:sp>
        <p:nvSpPr>
          <p:cNvPr id="5" name="Text Placeholder 4">
            <a:extLst>
              <a:ext uri="{FF2B5EF4-FFF2-40B4-BE49-F238E27FC236}">
                <a16:creationId xmlns:a16="http://schemas.microsoft.com/office/drawing/2014/main" id="{5DE92838-8CC6-DDD8-14F8-DEE4A0EE5288}"/>
              </a:ext>
            </a:extLst>
          </p:cNvPr>
          <p:cNvSpPr>
            <a:spLocks noGrp="1"/>
          </p:cNvSpPr>
          <p:nvPr>
            <p:ph type="body" sz="quarter" idx="13"/>
          </p:nvPr>
        </p:nvSpPr>
        <p:spPr>
          <a:xfrm>
            <a:off x="191096" y="622940"/>
            <a:ext cx="7237517" cy="415925"/>
          </a:xfrm>
        </p:spPr>
        <p:txBody>
          <a:bodyPr/>
          <a:lstStyle/>
          <a:p>
            <a:r>
              <a:rPr lang="en-US" dirty="0"/>
              <a:t>A new fire-retardant insulation enhances battery safety and more</a:t>
            </a:r>
          </a:p>
        </p:txBody>
      </p:sp>
      <p:pic>
        <p:nvPicPr>
          <p:cNvPr id="3" name="Picture 2">
            <a:extLst>
              <a:ext uri="{FF2B5EF4-FFF2-40B4-BE49-F238E27FC236}">
                <a16:creationId xmlns:a16="http://schemas.microsoft.com/office/drawing/2014/main" id="{9E6E57B5-E9CA-9B13-4F15-66CE51DA2CD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34608" y="1275822"/>
            <a:ext cx="4809392" cy="3206942"/>
          </a:xfrm>
          <a:prstGeom prst="rect">
            <a:avLst/>
          </a:prstGeom>
        </p:spPr>
      </p:pic>
      <p:pic>
        <p:nvPicPr>
          <p:cNvPr id="10" name="Picture 9">
            <a:extLst>
              <a:ext uri="{FF2B5EF4-FFF2-40B4-BE49-F238E27FC236}">
                <a16:creationId xmlns:a16="http://schemas.microsoft.com/office/drawing/2014/main" id="{89FA89A6-AA38-A595-9712-A23C9C8A881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09854" y="2995137"/>
            <a:ext cx="1511955" cy="982770"/>
          </a:xfrm>
          <a:prstGeom prst="rect">
            <a:avLst/>
          </a:prstGeom>
        </p:spPr>
      </p:pic>
      <p:pic>
        <p:nvPicPr>
          <p:cNvPr id="4" name="Picture 3">
            <a:extLst>
              <a:ext uri="{FF2B5EF4-FFF2-40B4-BE49-F238E27FC236}">
                <a16:creationId xmlns:a16="http://schemas.microsoft.com/office/drawing/2014/main" id="{7E92DF61-2E7C-4D3F-FCCA-FCA4F304566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09854" y="3977907"/>
            <a:ext cx="1511955" cy="1068725"/>
          </a:xfrm>
          <a:prstGeom prst="rect">
            <a:avLst/>
          </a:prstGeom>
        </p:spPr>
      </p:pic>
    </p:spTree>
    <p:extLst>
      <p:ext uri="{BB962C8B-B14F-4D97-AF65-F5344CB8AC3E}">
        <p14:creationId xmlns:p14="http://schemas.microsoft.com/office/powerpoint/2010/main" val="3919903719"/>
      </p:ext>
    </p:extLst>
  </p:cSld>
  <p:clrMapOvr>
    <a:masterClrMapping/>
  </p:clrMapOvr>
</p:sld>
</file>

<file path=ppt/theme/theme1.xml><?xml version="1.0" encoding="utf-8"?>
<a:theme xmlns:a="http://schemas.openxmlformats.org/drawingml/2006/main" name="T2 Widescreen Template 2017">
  <a:themeElements>
    <a:clrScheme name="Custom 1">
      <a:dk1>
        <a:srgbClr val="000000"/>
      </a:dk1>
      <a:lt1>
        <a:srgbClr val="FFFFFF"/>
      </a:lt1>
      <a:dk2>
        <a:srgbClr val="000000"/>
      </a:dk2>
      <a:lt2>
        <a:srgbClr val="666666"/>
      </a:lt2>
      <a:accent1>
        <a:srgbClr val="BB3249"/>
      </a:accent1>
      <a:accent2>
        <a:srgbClr val="0662A1"/>
      </a:accent2>
      <a:accent3>
        <a:srgbClr val="A200D7"/>
      </a:accent3>
      <a:accent4>
        <a:srgbClr val="44B140"/>
      </a:accent4>
      <a:accent5>
        <a:srgbClr val="FCD156"/>
      </a:accent5>
      <a:accent6>
        <a:srgbClr val="F0620B"/>
      </a:accent6>
      <a:hlink>
        <a:srgbClr val="2369BF"/>
      </a:hlink>
      <a:folHlink>
        <a:srgbClr val="7129C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l">
          <a:defRPr sz="2800" b="1" dirty="0" smtClean="0">
            <a:solidFill>
              <a:srgbClr val="00599B"/>
            </a:solidFil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a:noAutofit/>
      </a:bodyPr>
      <a:lstStyle>
        <a:defPPr marL="342900" indent="-342900" eaLnBrk="1" fontAlgn="auto" hangingPunct="1">
          <a:spcBef>
            <a:spcPts val="0"/>
          </a:spcBef>
          <a:spcAft>
            <a:spcPts val="600"/>
          </a:spcAft>
          <a:defRPr sz="1400" b="1" dirty="0">
            <a:solidFill>
              <a:schemeClr val="accent2"/>
            </a:solidFill>
            <a:latin typeface="Arial"/>
            <a:cs typeface="Arial"/>
          </a:defRPr>
        </a:defPPr>
      </a:lstStyle>
      <a:style>
        <a:lnRef idx="2">
          <a:schemeClr val="accent1"/>
        </a:lnRef>
        <a:fillRef idx="1">
          <a:schemeClr val="lt1"/>
        </a:fillRef>
        <a:effectRef idx="0">
          <a:schemeClr val="accent1"/>
        </a:effectRef>
        <a:fontRef idx="minor">
          <a:schemeClr val="dk1"/>
        </a:fontRef>
      </a: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pinoff_2026_slide_deck_Update" id="{863D7FF8-BBC8-B542-8DE2-589122D52036}" vid="{EF89F18E-2BF4-0A44-9413-B296394B45FC}"/>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inoff_2026_slide_deck_Update" id="{863D7FF8-BBC8-B542-8DE2-589122D52036}" vid="{3C200B2E-32CD-AB4D-83B8-CAE01ABED8D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inoff_2026_slide_deck_Update" id="{863D7FF8-BBC8-B542-8DE2-589122D52036}" vid="{F21678D3-1D4A-314D-820E-D0050C1FE6E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37373</TotalTime>
  <Words>2938</Words>
  <Application>Microsoft Macintosh PowerPoint</Application>
  <PresentationFormat>On-screen Show (16:9)</PresentationFormat>
  <Paragraphs>207</Paragraphs>
  <Slides>44</Slides>
  <Notes>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44</vt:i4>
      </vt:variant>
    </vt:vector>
  </HeadingPairs>
  <TitlesOfParts>
    <vt:vector size="54" baseType="lpstr">
      <vt:lpstr>Aptos</vt:lpstr>
      <vt:lpstr>Aptos Display</vt:lpstr>
      <vt:lpstr>Arial</vt:lpstr>
      <vt:lpstr>Helvetica</vt:lpstr>
      <vt:lpstr>Helvetica Neue LT Std</vt:lpstr>
      <vt:lpstr>HelveticaNeueLT Std Med</vt:lpstr>
      <vt:lpstr>Wingdings</vt:lpstr>
      <vt:lpstr>T2 Widescreen Template 2017</vt:lpstr>
      <vt:lpstr>1_Custom Design</vt:lpstr>
      <vt:lpstr>Custom Design</vt:lpstr>
      <vt:lpstr>PowerPoint Presentation</vt:lpstr>
      <vt:lpstr>Feeding People Through Disasters</vt:lpstr>
      <vt:lpstr>Extraterrestrial Medical Diagnostics </vt:lpstr>
      <vt:lpstr>Filtering Out Risk</vt:lpstr>
      <vt:lpstr>Making Future Satellite Fuel Today</vt:lpstr>
      <vt:lpstr>Boosting Bone Health</vt:lpstr>
      <vt:lpstr>Aerogel Art Attracts Attention </vt:lpstr>
      <vt:lpstr>NASA ‘Arms’ Astronauts, Industry with Robotic Intelligence</vt:lpstr>
      <vt:lpstr>Keeping Cool, Containing Flame</vt:lpstr>
      <vt:lpstr>Forecasting Fish from Space</vt:lpstr>
      <vt:lpstr>A Better Seat for the Seated  </vt:lpstr>
      <vt:lpstr>For Battery Safety, KULR Heads Prevail</vt:lpstr>
      <vt:lpstr>Robots in the Operating Room </vt:lpstr>
      <vt:lpstr>Lunar Gardening Device Grows Health, Beauty Ingredients</vt:lpstr>
      <vt:lpstr>Mapping a World of Data</vt:lpstr>
      <vt:lpstr>Drone Company Makes It Rain Forests</vt:lpstr>
      <vt:lpstr>From Pluto to Farms and Pharmaceuticals</vt:lpstr>
      <vt:lpstr>Saving Lives at Sea and on Land</vt:lpstr>
      <vt:lpstr>Mission: Home</vt:lpstr>
      <vt:lpstr>NASA Invention Goes Straight to the Heart</vt:lpstr>
      <vt:lpstr>Humanoid Robots Assist Assembly Lines</vt:lpstr>
      <vt:lpstr>Beat the ‘Heet’ at 400,000 Feet</vt:lpstr>
      <vt:lpstr>Simulations That Are Positively Radiant</vt:lpstr>
      <vt:lpstr>Planet in a Program</vt:lpstr>
      <vt:lpstr>Machines from Mars Make Beer Bubbly </vt:lpstr>
      <vt:lpstr>Lunar Lattices and Their Earthly Impact</vt:lpstr>
      <vt:lpstr>Technique for Manipulating Satellite Photos Now Reveals Ancient Images </vt:lpstr>
      <vt:lpstr>Teaching an Old Metal New Tricks</vt:lpstr>
      <vt:lpstr>3D Printable Alloy Can Take the Heat</vt:lpstr>
      <vt:lpstr>Living Off Our Moon</vt:lpstr>
      <vt:lpstr>The Impact of Space Junk</vt:lpstr>
      <vt:lpstr>New Insulation Can Benefit Many Industries</vt:lpstr>
      <vt:lpstr>Knowledge Is Battery Power</vt:lpstr>
      <vt:lpstr>Handbag Made from Basic NASA Research</vt:lpstr>
      <vt:lpstr>NASA-Derived Textiles Go on Tour</vt:lpstr>
      <vt:lpstr>Old-School Software Enables New Missions </vt:lpstr>
      <vt:lpstr>A Planetary Sensor’s Earthly Applications</vt:lpstr>
      <vt:lpstr>Softer Moon Landings for Companies </vt:lpstr>
      <vt:lpstr>Spotting Invisible Gas Leaks </vt:lpstr>
      <vt:lpstr>Search for Life Helps the Search for Oil </vt:lpstr>
      <vt:lpstr>Greens Grow in Circles</vt:lpstr>
      <vt:lpstr>Probe Deeper with Better Space Receivers </vt:lpstr>
      <vt:lpstr>Weaving Data Fabric with AI</vt:lpstr>
      <vt:lpstr>Data Analysis Goes to the Dogs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Jennie (GSFC-279.0)[TRAX INTERNATIONAL CORP]</dc:creator>
  <cp:lastModifiedBy>Ford, Kathleen (MSFC-ST22)[ARES]</cp:lastModifiedBy>
  <cp:revision>511</cp:revision>
  <cp:lastPrinted>2018-03-13T15:51:15Z</cp:lastPrinted>
  <dcterms:created xsi:type="dcterms:W3CDTF">2020-10-14T14:56:11Z</dcterms:created>
  <dcterms:modified xsi:type="dcterms:W3CDTF">2026-01-26T17:36:08Z</dcterms:modified>
</cp:coreProperties>
</file>